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37D99D54-05B6-43AD-A50A-4CFB9FBD8AC2}">
  <a:tblStyle styleId="{37D99D54-05B6-43AD-A50A-4CFB9FBD8AC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d6ac7904cb_0_4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2d6ac7904cb_0_4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318a4312c9a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318a4312c9a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318a4312c9a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318a4312c9a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16a1cf9e8e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316a1cf9e8e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318a4312c9a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318a4312c9a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18ac1d65a2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318ac1d65a2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18ac1d65a2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318ac1d65a2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18ac1d65a2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318ac1d65a2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2d6ac7904cb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2d6ac7904cb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2d6ac7904cb_1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2d6ac7904cb_1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316a1cf9e8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316a1cf9e8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2d6ac7904cb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2d6ac7904cb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2d6ac7904cb_1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2d6ac7904cb_1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2d6ac7904cb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2d6ac7904cb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2d6ac7904cb_1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2d6ac7904cb_1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2d6ac7904cb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2d6ac7904cb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2d6ac7904cb_1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2d6ac7904cb_1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2d6ac7904cb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2d6ac7904cb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2d6ac7904cb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2d6ac7904cb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2d6ac7904cb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2d6ac7904cb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2d6ac7904cb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2d6ac7904cb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1d06d17a4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1d06d17a4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2d6ac7904cb_1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2d6ac7904cb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2d6ac7904cb_0_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2d6ac7904cb_0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2d6ac7904cb_1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2d6ac7904cb_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2d6ac7904cb_0_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2d6ac7904cb_0_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2d6ac7904cb_1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2d6ac7904cb_1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2d6ac7904cb_0_2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2d6ac7904cb_0_2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31d06d17a4a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31d06d17a4a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2d6ac7904cb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2d6ac7904cb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31948133d5e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31948133d5e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2d6ac7904cb_3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2d6ac7904cb_3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197abb8c0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197abb8c0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31948133d5e_2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31948133d5e_2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2d6ac7904cb_3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2d6ac7904cb_3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31948133d5e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31948133d5e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318a4312c9a_4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" name="Google Shape;522;g318a4312c9a_4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318a4312c9a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318a4312c9a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31d06d17a4a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31d06d17a4a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318a4312c9a_2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g318a4312c9a_2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16a1cf9e8e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316a1cf9e8e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197abb8c04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197abb8c04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197abb8c04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197abb8c04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197abb8c04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3197abb8c04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197abb8c04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3197abb8c04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1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Relationship Id="rId4" Type="http://schemas.openxmlformats.org/officeDocument/2006/relationships/hyperlink" Target="https://github.com/zay1996/DynamicPATCH" TargetMode="External"/><Relationship Id="rId5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2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21.png"/><Relationship Id="rId7" Type="http://schemas.openxmlformats.org/officeDocument/2006/relationships/image" Target="../media/image1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Relationship Id="rId4" Type="http://schemas.openxmlformats.org/officeDocument/2006/relationships/image" Target="../media/image2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Relationship Id="rId4" Type="http://schemas.openxmlformats.org/officeDocument/2006/relationships/image" Target="../media/image1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png"/><Relationship Id="rId4" Type="http://schemas.openxmlformats.org/officeDocument/2006/relationships/image" Target="../media/image1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png"/><Relationship Id="rId4" Type="http://schemas.openxmlformats.org/officeDocument/2006/relationships/image" Target="../media/image2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3.png"/><Relationship Id="rId4" Type="http://schemas.openxmlformats.org/officeDocument/2006/relationships/image" Target="../media/image3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hyperlink" Target="https://blue-forests.org/en/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5.png"/><Relationship Id="rId4" Type="http://schemas.openxmlformats.org/officeDocument/2006/relationships/image" Target="../media/image25.png"/><Relationship Id="rId5" Type="http://schemas.openxmlformats.org/officeDocument/2006/relationships/image" Target="../media/image1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3.png"/><Relationship Id="rId4" Type="http://schemas.openxmlformats.org/officeDocument/2006/relationships/image" Target="../media/image3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4.png"/><Relationship Id="rId4" Type="http://schemas.openxmlformats.org/officeDocument/2006/relationships/image" Target="../media/image26.png"/><Relationship Id="rId5" Type="http://schemas.openxmlformats.org/officeDocument/2006/relationships/image" Target="../media/image1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3.png"/><Relationship Id="rId4" Type="http://schemas.openxmlformats.org/officeDocument/2006/relationships/image" Target="../media/image2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3.png"/><Relationship Id="rId4" Type="http://schemas.openxmlformats.org/officeDocument/2006/relationships/image" Target="../media/image29.png"/><Relationship Id="rId5" Type="http://schemas.openxmlformats.org/officeDocument/2006/relationships/image" Target="../media/image1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3.png"/><Relationship Id="rId4" Type="http://schemas.openxmlformats.org/officeDocument/2006/relationships/image" Target="../media/image2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9.png"/><Relationship Id="rId4" Type="http://schemas.openxmlformats.org/officeDocument/2006/relationships/image" Target="../media/image32.png"/><Relationship Id="rId5" Type="http://schemas.openxmlformats.org/officeDocument/2006/relationships/image" Target="../media/image1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6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5.png"/><Relationship Id="rId4" Type="http://schemas.openxmlformats.org/officeDocument/2006/relationships/image" Target="../media/image2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8.png"/><Relationship Id="rId4" Type="http://schemas.openxmlformats.org/officeDocument/2006/relationships/image" Target="../media/image15.png"/><Relationship Id="rId5" Type="http://schemas.openxmlformats.org/officeDocument/2006/relationships/image" Target="../media/image5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github.com/gaskil36/DynamicPatchGuide/blob/main/README.md" TargetMode="Externa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0.png"/><Relationship Id="rId4" Type="http://schemas.openxmlformats.org/officeDocument/2006/relationships/image" Target="../media/image2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0.png"/><Relationship Id="rId4" Type="http://schemas.openxmlformats.org/officeDocument/2006/relationships/image" Target="../media/image51.png"/><Relationship Id="rId5" Type="http://schemas.openxmlformats.org/officeDocument/2006/relationships/image" Target="../media/image1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8.png"/><Relationship Id="rId4" Type="http://schemas.openxmlformats.org/officeDocument/2006/relationships/image" Target="../media/image23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9.png"/><Relationship Id="rId4" Type="http://schemas.openxmlformats.org/officeDocument/2006/relationships/image" Target="../media/image57.png"/><Relationship Id="rId5" Type="http://schemas.openxmlformats.org/officeDocument/2006/relationships/image" Target="../media/image1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6.png"/><Relationship Id="rId4" Type="http://schemas.openxmlformats.org/officeDocument/2006/relationships/image" Target="../media/image23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7.png"/><Relationship Id="rId4" Type="http://schemas.openxmlformats.org/officeDocument/2006/relationships/image" Target="../media/image58.png"/><Relationship Id="rId5" Type="http://schemas.openxmlformats.org/officeDocument/2006/relationships/image" Target="../media/image15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.png"/><Relationship Id="rId4" Type="http://schemas.openxmlformats.org/officeDocument/2006/relationships/image" Target="../media/image55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.png"/><Relationship Id="rId4" Type="http://schemas.openxmlformats.org/officeDocument/2006/relationships/image" Target="../media/image56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jp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53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52.png"/><Relationship Id="rId4" Type="http://schemas.openxmlformats.org/officeDocument/2006/relationships/image" Target="../media/image49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7.png"/><Relationship Id="rId4" Type="http://schemas.openxmlformats.org/officeDocument/2006/relationships/image" Target="../media/image54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image" Target="../media/image46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hyperlink" Target="https://github.com/zay1996/DynamicPATCH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jpg"/><Relationship Id="rId4" Type="http://schemas.openxmlformats.org/officeDocument/2006/relationships/image" Target="../media/image13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jpg"/><Relationship Id="rId4" Type="http://schemas.openxmlformats.org/officeDocument/2006/relationships/image" Target="../media/image13.jpg"/><Relationship Id="rId5" Type="http://schemas.openxmlformats.org/officeDocument/2006/relationships/image" Target="../media/image6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jpg"/><Relationship Id="rId4" Type="http://schemas.openxmlformats.org/officeDocument/2006/relationships/image" Target="../media/image13.jpg"/><Relationship Id="rId5" Type="http://schemas.openxmlformats.org/officeDocument/2006/relationships/image" Target="../media/image6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jpg"/><Relationship Id="rId4" Type="http://schemas.openxmlformats.org/officeDocument/2006/relationships/image" Target="../media/image13.jpg"/><Relationship Id="rId5" Type="http://schemas.openxmlformats.org/officeDocument/2006/relationships/image" Target="../media/image6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9.jpg"/><Relationship Id="rId4" Type="http://schemas.openxmlformats.org/officeDocument/2006/relationships/image" Target="../media/image13.jpg"/><Relationship Id="rId5" Type="http://schemas.openxmlformats.org/officeDocument/2006/relationships/image" Target="../media/image6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258033" y="475200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Dynamic Patch Analysis of Coastal Mangroves in Indonesia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1011025" y="2527800"/>
            <a:ext cx="7014600" cy="135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Ben Gaskill (bgaskill@clarku.edu)</a:t>
            </a:r>
            <a:endParaRPr sz="1800"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 Claire Goldberg (cfurgoldberg@clarku.edu</a:t>
            </a:r>
            <a:endParaRPr sz="1800"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 Philipp Steinhilber (psteinhilber@clarku.edu)</a:t>
            </a:r>
            <a:endParaRPr sz="1800"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 Isack Walube (iwalube@clarku.edu)</a:t>
            </a:r>
            <a:endParaRPr sz="1800"/>
          </a:p>
        </p:txBody>
      </p:sp>
      <p:sp>
        <p:nvSpPr>
          <p:cNvPr id="56" name="Google Shape;56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7" name="Google Shape;5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4176" y="3887650"/>
            <a:ext cx="2242900" cy="92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28525" y="3761900"/>
            <a:ext cx="1179849" cy="1179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7" name="Google Shape;14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727763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2"/>
          <p:cNvSpPr txBox="1"/>
          <p:nvPr/>
        </p:nvSpPr>
        <p:spPr>
          <a:xfrm>
            <a:off x="8090300" y="3043250"/>
            <a:ext cx="930900" cy="1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49" name="Google Shape;149;p22"/>
          <p:cNvSpPr txBox="1"/>
          <p:nvPr/>
        </p:nvSpPr>
        <p:spPr>
          <a:xfrm>
            <a:off x="7225275" y="201650"/>
            <a:ext cx="1918800" cy="13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Initial mangrove </a:t>
            </a:r>
            <a:r>
              <a:rPr lang="en" sz="1800">
                <a:solidFill>
                  <a:schemeClr val="dk2"/>
                </a:solidFill>
              </a:rPr>
              <a:t>rehabilitation</a:t>
            </a:r>
            <a:r>
              <a:rPr lang="en" sz="1800">
                <a:solidFill>
                  <a:schemeClr val="dk2"/>
                </a:solidFill>
              </a:rPr>
              <a:t> sites identified by Blue Forests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3"/>
          <p:cNvSpPr txBox="1"/>
          <p:nvPr>
            <p:ph type="title"/>
          </p:nvPr>
        </p:nvSpPr>
        <p:spPr>
          <a:xfrm>
            <a:off x="237500" y="1545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 DynamicPATCH</a:t>
            </a:r>
            <a:endParaRPr/>
          </a:p>
        </p:txBody>
      </p:sp>
      <p:sp>
        <p:nvSpPr>
          <p:cNvPr id="155" name="Google Shape;155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6" name="Google Shape;156;p23"/>
          <p:cNvSpPr txBox="1"/>
          <p:nvPr/>
        </p:nvSpPr>
        <p:spPr>
          <a:xfrm>
            <a:off x="7377750" y="4507875"/>
            <a:ext cx="1527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SOURCE: Aiyin Zhang</a:t>
            </a:r>
            <a:endParaRPr sz="1000">
              <a:solidFill>
                <a:schemeClr val="dk2"/>
              </a:solidFill>
            </a:endParaRPr>
          </a:p>
        </p:txBody>
      </p:sp>
      <p:pic>
        <p:nvPicPr>
          <p:cNvPr id="157" name="Google Shape;157;p23"/>
          <p:cNvPicPr preferRelativeResize="0"/>
          <p:nvPr/>
        </p:nvPicPr>
        <p:blipFill rotWithShape="1">
          <a:blip r:embed="rId3">
            <a:alphaModFix/>
          </a:blip>
          <a:srcRect b="0" l="0" r="14486" t="0"/>
          <a:stretch/>
        </p:blipFill>
        <p:spPr>
          <a:xfrm>
            <a:off x="237500" y="647175"/>
            <a:ext cx="6562323" cy="4137224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3"/>
          <p:cNvSpPr txBox="1"/>
          <p:nvPr/>
        </p:nvSpPr>
        <p:spPr>
          <a:xfrm>
            <a:off x="6342950" y="4690675"/>
            <a:ext cx="3110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https://github.com/zay1996/DynamicPATCH</a:t>
            </a:r>
            <a:endParaRPr sz="800"/>
          </a:p>
        </p:txBody>
      </p:sp>
      <p:pic>
        <p:nvPicPr>
          <p:cNvPr id="159" name="Google Shape;159;p23"/>
          <p:cNvPicPr preferRelativeResize="0"/>
          <p:nvPr/>
        </p:nvPicPr>
        <p:blipFill rotWithShape="1">
          <a:blip r:embed="rId5">
            <a:alphaModFix/>
          </a:blip>
          <a:srcRect b="0" l="1863" r="6317" t="0"/>
          <a:stretch/>
        </p:blipFill>
        <p:spPr>
          <a:xfrm>
            <a:off x="6676500" y="1565213"/>
            <a:ext cx="2170950" cy="1454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Workflow</a:t>
            </a:r>
            <a:endParaRPr/>
          </a:p>
        </p:txBody>
      </p:sp>
      <p:sp>
        <p:nvSpPr>
          <p:cNvPr id="165" name="Google Shape;165;p24"/>
          <p:cNvSpPr txBox="1"/>
          <p:nvPr>
            <p:ph idx="1" type="body"/>
          </p:nvPr>
        </p:nvSpPr>
        <p:spPr>
          <a:xfrm>
            <a:off x="311700" y="1152475"/>
            <a:ext cx="4664100" cy="363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10000"/>
          </a:bodyPr>
          <a:lstStyle/>
          <a:p>
            <a:pPr indent="-32575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/>
              <a:t>Installed DynamicPATCH package. It only worked on 2 out of 4 computers (there were issues with miniconda detection and the order of installation steps taken. We created our own, more detailed instructions that we hope are more useful.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25755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ct val="100000"/>
              <a:buAutoNum type="arabicPeriod"/>
            </a:pPr>
            <a:r>
              <a:rPr lang="en"/>
              <a:t>Reclassified raw data to show Mangrove presence (1) and absence (0) for all time intervals</a:t>
            </a:r>
            <a:r>
              <a:rPr lang="en"/>
              <a:t>. NoData values also had to be reclassified to 2 for the program to run.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25755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ct val="100000"/>
              <a:buAutoNum type="arabicPeriod"/>
            </a:pPr>
            <a:r>
              <a:rPr lang="en"/>
              <a:t>Clipped the data to the extent of Muna Island</a:t>
            </a:r>
            <a:endParaRPr/>
          </a:p>
        </p:txBody>
      </p:sp>
      <p:sp>
        <p:nvSpPr>
          <p:cNvPr id="166" name="Google Shape;166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7" name="Google Shape;16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24625" y="842250"/>
            <a:ext cx="2947823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5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DynamicPATCH - Full Extent</a:t>
            </a:r>
            <a:endParaRPr/>
          </a:p>
        </p:txBody>
      </p:sp>
      <p:sp>
        <p:nvSpPr>
          <p:cNvPr id="173" name="Google Shape;173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74" name="Google Shape;174;p25"/>
          <p:cNvGrpSpPr/>
          <p:nvPr/>
        </p:nvGrpSpPr>
        <p:grpSpPr>
          <a:xfrm>
            <a:off x="0" y="572695"/>
            <a:ext cx="2364375" cy="3752340"/>
            <a:chOff x="5213" y="446921"/>
            <a:chExt cx="2795100" cy="4654931"/>
          </a:xfrm>
        </p:grpSpPr>
        <p:sp>
          <p:nvSpPr>
            <p:cNvPr id="175" name="Google Shape;175;p25"/>
            <p:cNvSpPr txBox="1"/>
            <p:nvPr/>
          </p:nvSpPr>
          <p:spPr>
            <a:xfrm>
              <a:off x="5213" y="446921"/>
              <a:ext cx="2795100" cy="32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100">
                  <a:solidFill>
                    <a:schemeClr val="dk2"/>
                  </a:solidFill>
                </a:rPr>
                <a:t>1990-2014 Transition Patterns</a:t>
              </a:r>
              <a:endParaRPr b="1" sz="1100">
                <a:solidFill>
                  <a:schemeClr val="dk2"/>
                </a:solidFill>
              </a:endParaRPr>
            </a:p>
          </p:txBody>
        </p:sp>
        <p:pic>
          <p:nvPicPr>
            <p:cNvPr id="176" name="Google Shape;176;p2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0500" y="773025"/>
              <a:ext cx="2610401" cy="432882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77" name="Google Shape;177;p25"/>
          <p:cNvGrpSpPr/>
          <p:nvPr/>
        </p:nvGrpSpPr>
        <p:grpSpPr>
          <a:xfrm>
            <a:off x="2202041" y="572701"/>
            <a:ext cx="2364375" cy="3752340"/>
            <a:chOff x="2955138" y="388146"/>
            <a:chExt cx="2795100" cy="4654931"/>
          </a:xfrm>
        </p:grpSpPr>
        <p:sp>
          <p:nvSpPr>
            <p:cNvPr id="178" name="Google Shape;178;p25"/>
            <p:cNvSpPr txBox="1"/>
            <p:nvPr/>
          </p:nvSpPr>
          <p:spPr>
            <a:xfrm>
              <a:off x="2955138" y="388146"/>
              <a:ext cx="2795100" cy="32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100">
                  <a:solidFill>
                    <a:schemeClr val="dk2"/>
                  </a:solidFill>
                </a:rPr>
                <a:t>2014-2018 Transition Patterns</a:t>
              </a:r>
              <a:endParaRPr b="1" sz="1100">
                <a:solidFill>
                  <a:schemeClr val="dk2"/>
                </a:solidFill>
              </a:endParaRPr>
            </a:p>
          </p:txBody>
        </p:sp>
        <p:pic>
          <p:nvPicPr>
            <p:cNvPr id="179" name="Google Shape;179;p2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010425" y="714250"/>
              <a:ext cx="2610401" cy="432882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80" name="Google Shape;180;p25"/>
          <p:cNvGrpSpPr/>
          <p:nvPr/>
        </p:nvGrpSpPr>
        <p:grpSpPr>
          <a:xfrm>
            <a:off x="4417843" y="572705"/>
            <a:ext cx="2364375" cy="3752340"/>
            <a:chOff x="5791288" y="333196"/>
            <a:chExt cx="2795100" cy="4654931"/>
          </a:xfrm>
        </p:grpSpPr>
        <p:sp>
          <p:nvSpPr>
            <p:cNvPr id="181" name="Google Shape;181;p25"/>
            <p:cNvSpPr txBox="1"/>
            <p:nvPr/>
          </p:nvSpPr>
          <p:spPr>
            <a:xfrm>
              <a:off x="5791288" y="333196"/>
              <a:ext cx="2795100" cy="32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100">
                  <a:solidFill>
                    <a:schemeClr val="dk2"/>
                  </a:solidFill>
                </a:rPr>
                <a:t>2018-2020 Transition Patterns</a:t>
              </a:r>
              <a:endParaRPr b="1" sz="1100">
                <a:solidFill>
                  <a:schemeClr val="dk2"/>
                </a:solidFill>
              </a:endParaRPr>
            </a:p>
          </p:txBody>
        </p:sp>
        <p:pic>
          <p:nvPicPr>
            <p:cNvPr id="182" name="Google Shape;182;p2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846575" y="659300"/>
              <a:ext cx="2610401" cy="432882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83" name="Google Shape;183;p25"/>
          <p:cNvGrpSpPr/>
          <p:nvPr/>
        </p:nvGrpSpPr>
        <p:grpSpPr>
          <a:xfrm>
            <a:off x="6624533" y="572703"/>
            <a:ext cx="2364375" cy="3752340"/>
            <a:chOff x="8186763" y="247459"/>
            <a:chExt cx="2795100" cy="4654931"/>
          </a:xfrm>
        </p:grpSpPr>
        <p:sp>
          <p:nvSpPr>
            <p:cNvPr id="184" name="Google Shape;184;p25"/>
            <p:cNvSpPr txBox="1"/>
            <p:nvPr/>
          </p:nvSpPr>
          <p:spPr>
            <a:xfrm>
              <a:off x="8186763" y="247459"/>
              <a:ext cx="2795100" cy="32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100">
                  <a:solidFill>
                    <a:schemeClr val="dk2"/>
                  </a:solidFill>
                </a:rPr>
                <a:t>2020-2022 Transition Patterns</a:t>
              </a:r>
              <a:endParaRPr b="1" sz="1100">
                <a:solidFill>
                  <a:schemeClr val="dk2"/>
                </a:solidFill>
              </a:endParaRPr>
            </a:p>
          </p:txBody>
        </p:sp>
        <p:pic>
          <p:nvPicPr>
            <p:cNvPr id="185" name="Google Shape;185;p25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8242050" y="573563"/>
              <a:ext cx="2610401" cy="432882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86" name="Google Shape;186;p25"/>
          <p:cNvPicPr preferRelativeResize="0"/>
          <p:nvPr/>
        </p:nvPicPr>
        <p:blipFill rotWithShape="1">
          <a:blip r:embed="rId7">
            <a:alphaModFix/>
          </a:blip>
          <a:srcRect b="62410" l="3879" r="5062" t="5723"/>
          <a:stretch/>
        </p:blipFill>
        <p:spPr>
          <a:xfrm>
            <a:off x="2322350" y="4433050"/>
            <a:ext cx="1212000" cy="62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5"/>
          <p:cNvPicPr preferRelativeResize="0"/>
          <p:nvPr/>
        </p:nvPicPr>
        <p:blipFill rotWithShape="1">
          <a:blip r:embed="rId7">
            <a:alphaModFix/>
          </a:blip>
          <a:srcRect b="29913" l="3608" r="15301" t="38220"/>
          <a:stretch/>
        </p:blipFill>
        <p:spPr>
          <a:xfrm>
            <a:off x="3772625" y="4433050"/>
            <a:ext cx="1079300" cy="62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5"/>
          <p:cNvPicPr preferRelativeResize="0"/>
          <p:nvPr/>
        </p:nvPicPr>
        <p:blipFill rotWithShape="1">
          <a:blip r:embed="rId7">
            <a:alphaModFix/>
          </a:blip>
          <a:srcRect b="4477" l="3157" r="4241" t="71590"/>
          <a:stretch/>
        </p:blipFill>
        <p:spPr>
          <a:xfrm>
            <a:off x="5391875" y="4510713"/>
            <a:ext cx="1232650" cy="468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6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DynamicPATCH - Full Extent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5" name="Google Shape;195;p26"/>
          <p:cNvSpPr txBox="1"/>
          <p:nvPr/>
        </p:nvSpPr>
        <p:spPr>
          <a:xfrm>
            <a:off x="5213" y="503800"/>
            <a:ext cx="2795100" cy="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</a:rPr>
              <a:t>1990-2014 Transition Patterns</a:t>
            </a:r>
            <a:endParaRPr b="1">
              <a:solidFill>
                <a:schemeClr val="dk2"/>
              </a:solidFill>
            </a:endParaRPr>
          </a:p>
        </p:txBody>
      </p:sp>
      <p:pic>
        <p:nvPicPr>
          <p:cNvPr id="196" name="Google Shape;196;p26"/>
          <p:cNvPicPr preferRelativeResize="0"/>
          <p:nvPr/>
        </p:nvPicPr>
        <p:blipFill rotWithShape="1">
          <a:blip r:embed="rId3">
            <a:alphaModFix/>
          </a:blip>
          <a:srcRect b="0" l="0" r="0" t="3623"/>
          <a:stretch/>
        </p:blipFill>
        <p:spPr>
          <a:xfrm>
            <a:off x="2670900" y="829900"/>
            <a:ext cx="1331075" cy="18865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97" name="Google Shape;197;p26"/>
          <p:cNvGraphicFramePr/>
          <p:nvPr/>
        </p:nvGraphicFramePr>
        <p:xfrm>
          <a:off x="4884900" y="5726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{37D99D54-05B6-43AD-A50A-4CFB9FBD8AC2}</a:tableStyleId>
              </a:tblPr>
              <a:tblGrid>
                <a:gridCol w="934275"/>
                <a:gridCol w="936825"/>
                <a:gridCol w="908250"/>
                <a:gridCol w="908250"/>
              </a:tblGrid>
              <a:tr h="370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Patch Type</a:t>
                      </a:r>
                      <a:endParaRPr b="1"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Value</a:t>
                      </a:r>
                      <a:endParaRPr b="1"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Pixel Count</a:t>
                      </a:r>
                      <a:endParaRPr b="1"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Area (km</a:t>
                      </a:r>
                      <a:r>
                        <a:rPr b="1" baseline="30000" lang="en" sz="1000"/>
                        <a:t>2</a:t>
                      </a:r>
                      <a:r>
                        <a:rPr b="1" lang="en" sz="1000"/>
                        <a:t>)</a:t>
                      </a:r>
                      <a:endParaRPr b="1" sz="1000"/>
                    </a:p>
                  </a:txBody>
                  <a:tcPr marT="91425" marB="91425" marR="91425" marL="91425"/>
                </a:tc>
              </a:tr>
              <a:tr h="337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Stable Absence</a:t>
                      </a:r>
                      <a:endParaRPr sz="1000"/>
                    </a:p>
                  </a:txBody>
                  <a:tcPr marT="91425" marB="91425" marR="91425" marL="91425">
                    <a:lnB cap="flat" cmpd="sng" w="1905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</a:t>
                      </a:r>
                      <a:endParaRPr sz="1000"/>
                    </a:p>
                  </a:txBody>
                  <a:tcPr marT="91425" marB="91425" marR="91425" marL="91425">
                    <a:lnB cap="flat" cmpd="sng" w="1905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24,624,757</a:t>
                      </a:r>
                      <a:endParaRPr sz="1000"/>
                    </a:p>
                  </a:txBody>
                  <a:tcPr marT="91425" marB="91425" marR="91425" marL="91425">
                    <a:lnB cap="flat" cmpd="sng" w="1905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5,537.17</a:t>
                      </a:r>
                      <a:endParaRPr sz="1000"/>
                    </a:p>
                  </a:txBody>
                  <a:tcPr marT="91425" marB="91425" marR="91425" marL="91425">
                    <a:lnB cap="flat" cmpd="sng" w="1905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7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Appearing</a:t>
                      </a:r>
                      <a:endParaRPr sz="1000"/>
                    </a:p>
                  </a:txBody>
                  <a:tcPr marT="91425" marB="91425" marR="91425" marL="91425">
                    <a:lnL cap="flat" cmpd="sng" w="1905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</a:t>
                      </a:r>
                      <a:endParaRPr sz="1000"/>
                    </a:p>
                  </a:txBody>
                  <a:tcPr marT="91425" marB="91425" marR="91425" marL="91425">
                    <a:lnL cap="flat" cmpd="sng" w="1905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125</a:t>
                      </a:r>
                      <a:endParaRPr sz="1000"/>
                    </a:p>
                  </a:txBody>
                  <a:tcPr marT="91425" marB="91425" marR="91425" marL="91425">
                    <a:lnL cap="flat" cmpd="sng" w="1905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0.03</a:t>
                      </a:r>
                      <a:endParaRPr sz="1000"/>
                    </a:p>
                  </a:txBody>
                  <a:tcPr marT="91425" marB="91425" marR="91425" marL="91425">
                    <a:lnL cap="flat" cmpd="sng" w="1905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7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Merging</a:t>
                      </a:r>
                      <a:endParaRPr sz="1000"/>
                    </a:p>
                  </a:txBody>
                  <a:tcPr marT="91425" marB="91425" marR="91425" marL="91425">
                    <a:lnL cap="flat" cmpd="sng" w="1905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</a:t>
                      </a:r>
                      <a:endParaRPr sz="1000"/>
                    </a:p>
                  </a:txBody>
                  <a:tcPr marT="91425" marB="91425" marR="91425" marL="91425">
                    <a:lnL cap="flat" cmpd="sng" w="1905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8,459</a:t>
                      </a:r>
                      <a:endParaRPr sz="1000"/>
                    </a:p>
                  </a:txBody>
                  <a:tcPr marT="91425" marB="91425" marR="91425" marL="91425">
                    <a:lnL cap="flat" cmpd="sng" w="1905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1.90</a:t>
                      </a:r>
                      <a:endParaRPr sz="1000"/>
                    </a:p>
                  </a:txBody>
                  <a:tcPr marT="91425" marB="91425" marR="91425" marL="91425">
                    <a:lnL cap="flat" cmpd="sng" w="1905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7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Filling</a:t>
                      </a:r>
                      <a:endParaRPr sz="1000"/>
                    </a:p>
                  </a:txBody>
                  <a:tcPr marT="91425" marB="91425" marR="91425" marL="91425">
                    <a:lnL cap="flat" cmpd="sng" w="1905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3</a:t>
                      </a:r>
                      <a:endParaRPr sz="1000"/>
                    </a:p>
                  </a:txBody>
                  <a:tcPr marT="91425" marB="91425" marR="91425" marL="91425">
                    <a:lnL cap="flat" cmpd="sng" w="1905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12,264</a:t>
                      </a:r>
                      <a:endParaRPr sz="1000"/>
                    </a:p>
                  </a:txBody>
                  <a:tcPr marT="91425" marB="91425" marR="91425" marL="91425">
                    <a:lnL cap="flat" cmpd="sng" w="1905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2.76</a:t>
                      </a:r>
                      <a:endParaRPr sz="1000"/>
                    </a:p>
                  </a:txBody>
                  <a:tcPr marT="91425" marB="91425" marR="91425" marL="91425">
                    <a:lnL cap="flat" cmpd="sng" w="1905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7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Expanding</a:t>
                      </a:r>
                      <a:endParaRPr sz="1000"/>
                    </a:p>
                  </a:txBody>
                  <a:tcPr marT="91425" marB="91425" marR="91425" marL="91425">
                    <a:lnL cap="flat" cmpd="sng" w="1905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4</a:t>
                      </a:r>
                      <a:endParaRPr sz="1000"/>
                    </a:p>
                  </a:txBody>
                  <a:tcPr marT="91425" marB="91425" marR="91425" marL="91425">
                    <a:lnL cap="flat" cmpd="sng" w="1905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2,814</a:t>
                      </a:r>
                      <a:endParaRPr sz="1000"/>
                    </a:p>
                  </a:txBody>
                  <a:tcPr marT="91425" marB="91425" marR="91425" marL="91425">
                    <a:lnL cap="flat" cmpd="sng" w="1905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0.63</a:t>
                      </a:r>
                      <a:endParaRPr sz="1000"/>
                    </a:p>
                  </a:txBody>
                  <a:tcPr marT="91425" marB="91425" marR="91425" marL="91425">
                    <a:lnL cap="flat" cmpd="sng" w="1905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82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Disappearing</a:t>
                      </a:r>
                      <a:endParaRPr sz="1000"/>
                    </a:p>
                  </a:txBody>
                  <a:tcPr marT="91425" marB="91425" marR="91425" marL="91425">
                    <a:lnL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5</a:t>
                      </a:r>
                      <a:endParaRPr sz="1000"/>
                    </a:p>
                  </a:txBody>
                  <a:tcPr marT="91425" marB="91425" marR="91425" marL="91425">
                    <a:lnL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1,665</a:t>
                      </a:r>
                      <a:endParaRPr sz="1000"/>
                    </a:p>
                  </a:txBody>
                  <a:tcPr marT="91425" marB="91425" marR="91425" marL="91425">
                    <a:lnL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0.37</a:t>
                      </a:r>
                      <a:endParaRPr sz="1000"/>
                    </a:p>
                  </a:txBody>
                  <a:tcPr marT="91425" marB="91425" marR="91425" marL="91425">
                    <a:lnL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7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Splitting</a:t>
                      </a:r>
                      <a:endParaRPr sz="1000"/>
                    </a:p>
                  </a:txBody>
                  <a:tcPr marT="91425" marB="91425" marR="91425" marL="91425">
                    <a:lnL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6</a:t>
                      </a:r>
                      <a:endParaRPr sz="1000"/>
                    </a:p>
                  </a:txBody>
                  <a:tcPr marT="91425" marB="91425" marR="91425" marL="91425">
                    <a:lnL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75,173</a:t>
                      </a:r>
                      <a:endParaRPr sz="1000"/>
                    </a:p>
                  </a:txBody>
                  <a:tcPr marT="91425" marB="91425" marR="91425" marL="91425">
                    <a:lnL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16.90</a:t>
                      </a:r>
                      <a:endParaRPr sz="1000"/>
                    </a:p>
                  </a:txBody>
                  <a:tcPr marT="91425" marB="91425" marR="91425" marL="91425">
                    <a:lnL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7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Perforating</a:t>
                      </a:r>
                      <a:endParaRPr sz="1000"/>
                    </a:p>
                  </a:txBody>
                  <a:tcPr marT="91425" marB="91425" marR="91425" marL="91425">
                    <a:lnL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7</a:t>
                      </a:r>
                      <a:endParaRPr sz="1000"/>
                    </a:p>
                  </a:txBody>
                  <a:tcPr marT="91425" marB="91425" marR="91425" marL="91425">
                    <a:lnL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11,210</a:t>
                      </a:r>
                      <a:endParaRPr sz="1000"/>
                    </a:p>
                  </a:txBody>
                  <a:tcPr marT="91425" marB="91425" marR="91425" marL="91425">
                    <a:lnL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2.52</a:t>
                      </a:r>
                      <a:endParaRPr sz="1000"/>
                    </a:p>
                  </a:txBody>
                  <a:tcPr marT="91425" marB="91425" marR="91425" marL="91425">
                    <a:lnL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7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Contracting</a:t>
                      </a:r>
                      <a:endParaRPr sz="1000"/>
                    </a:p>
                  </a:txBody>
                  <a:tcPr marT="91425" marB="91425" marR="91425" marL="91425">
                    <a:lnL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8</a:t>
                      </a:r>
                      <a:endParaRPr sz="1000"/>
                    </a:p>
                  </a:txBody>
                  <a:tcPr marT="91425" marB="91425" marR="91425" marL="91425">
                    <a:lnL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41,875</a:t>
                      </a:r>
                      <a:endParaRPr sz="1000"/>
                    </a:p>
                  </a:txBody>
                  <a:tcPr marT="91425" marB="91425" marR="91425" marL="91425">
                    <a:lnL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9.42</a:t>
                      </a:r>
                      <a:endParaRPr sz="1000"/>
                    </a:p>
                  </a:txBody>
                  <a:tcPr marT="91425" marB="91425" marR="91425" marL="91425">
                    <a:lnL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7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Stable Presence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9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508,722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114.39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7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SUM</a:t>
                      </a:r>
                      <a:endParaRPr sz="1000"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25,287,064</a:t>
                      </a:r>
                      <a:endParaRPr sz="1000"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5,686.10</a:t>
                      </a:r>
                      <a:endParaRPr sz="1000"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</a:tbl>
          </a:graphicData>
        </a:graphic>
      </p:graphicFrame>
      <p:pic>
        <p:nvPicPr>
          <p:cNvPr id="198" name="Google Shape;198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500" y="773025"/>
            <a:ext cx="2610401" cy="4328827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26"/>
          <p:cNvSpPr txBox="1"/>
          <p:nvPr/>
        </p:nvSpPr>
        <p:spPr>
          <a:xfrm>
            <a:off x="2641975" y="2857500"/>
            <a:ext cx="1479600" cy="21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</a:rPr>
              <a:t>For this time interval: </a:t>
            </a:r>
            <a:endParaRPr sz="11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</a:rPr>
              <a:t>All 9 categories defined by DynamicPATCH exist</a:t>
            </a:r>
            <a:endParaRPr sz="11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</a:rPr>
              <a:t>125 new appearing pixels</a:t>
            </a:r>
            <a:endParaRPr sz="11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7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DynamicPATCH - Full Extent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6" name="Google Shape;206;p27"/>
          <p:cNvSpPr txBox="1"/>
          <p:nvPr/>
        </p:nvSpPr>
        <p:spPr>
          <a:xfrm>
            <a:off x="5213" y="503800"/>
            <a:ext cx="2795100" cy="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</a:rPr>
              <a:t>2014-2018</a:t>
            </a:r>
            <a:r>
              <a:rPr b="1" lang="en">
                <a:solidFill>
                  <a:schemeClr val="dk2"/>
                </a:solidFill>
              </a:rPr>
              <a:t> Transition Patterns</a:t>
            </a:r>
            <a:endParaRPr b="1">
              <a:solidFill>
                <a:schemeClr val="dk2"/>
              </a:solidFill>
            </a:endParaRPr>
          </a:p>
        </p:txBody>
      </p:sp>
      <p:pic>
        <p:nvPicPr>
          <p:cNvPr id="207" name="Google Shape;207;p27"/>
          <p:cNvPicPr preferRelativeResize="0"/>
          <p:nvPr/>
        </p:nvPicPr>
        <p:blipFill rotWithShape="1">
          <a:blip r:embed="rId3">
            <a:alphaModFix/>
          </a:blip>
          <a:srcRect b="0" l="0" r="0" t="3623"/>
          <a:stretch/>
        </p:blipFill>
        <p:spPr>
          <a:xfrm>
            <a:off x="2670900" y="829900"/>
            <a:ext cx="1331075" cy="18865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08" name="Google Shape;208;p27"/>
          <p:cNvGraphicFramePr/>
          <p:nvPr/>
        </p:nvGraphicFramePr>
        <p:xfrm>
          <a:off x="4884900" y="5726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{37D99D54-05B6-43AD-A50A-4CFB9FBD8AC2}</a:tableStyleId>
              </a:tblPr>
              <a:tblGrid>
                <a:gridCol w="962850"/>
                <a:gridCol w="908250"/>
                <a:gridCol w="908250"/>
                <a:gridCol w="908250"/>
              </a:tblGrid>
              <a:tr h="370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Patch Type</a:t>
                      </a:r>
                      <a:endParaRPr b="1"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Value</a:t>
                      </a:r>
                      <a:endParaRPr b="1"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Pixel Count</a:t>
                      </a:r>
                      <a:endParaRPr b="1"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Area (km</a:t>
                      </a:r>
                      <a:r>
                        <a:rPr b="1" baseline="30000" lang="en" sz="1000"/>
                        <a:t>2</a:t>
                      </a:r>
                      <a:r>
                        <a:rPr b="1" lang="en" sz="1000"/>
                        <a:t>)</a:t>
                      </a:r>
                      <a:endParaRPr b="1" sz="1000"/>
                    </a:p>
                  </a:txBody>
                  <a:tcPr marT="91425" marB="91425" marR="91425" marL="91425"/>
                </a:tc>
              </a:tr>
              <a:tr h="337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Stable Absence</a:t>
                      </a:r>
                      <a:endParaRPr sz="1000"/>
                    </a:p>
                  </a:txBody>
                  <a:tcPr marT="91425" marB="91425" marR="91425" marL="91425">
                    <a:lnB cap="flat" cmpd="sng" w="1905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</a:t>
                      </a:r>
                      <a:endParaRPr sz="1000"/>
                    </a:p>
                  </a:txBody>
                  <a:tcPr marT="91425" marB="91425" marR="91425" marL="91425">
                    <a:lnB cap="flat" cmpd="sng" w="1905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24,747,710</a:t>
                      </a:r>
                      <a:endParaRPr sz="1000"/>
                    </a:p>
                  </a:txBody>
                  <a:tcPr marT="91425" marB="91425" marR="91425" marL="91425">
                    <a:lnB cap="flat" cmpd="sng" w="1905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5,564.82</a:t>
                      </a:r>
                      <a:endParaRPr sz="1000"/>
                    </a:p>
                  </a:txBody>
                  <a:tcPr marT="91425" marB="91425" marR="91425" marL="91425">
                    <a:lnB cap="flat" cmpd="sng" w="1905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7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Appearing</a:t>
                      </a:r>
                      <a:endParaRPr sz="1000"/>
                    </a:p>
                  </a:txBody>
                  <a:tcPr marT="91425" marB="91425" marR="91425" marL="91425">
                    <a:lnL cap="flat" cmpd="sng" w="1905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</a:t>
                      </a:r>
                      <a:endParaRPr sz="1000"/>
                    </a:p>
                  </a:txBody>
                  <a:tcPr marT="91425" marB="91425" marR="91425" marL="91425">
                    <a:lnL cap="flat" cmpd="sng" w="1905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475</a:t>
                      </a:r>
                      <a:endParaRPr sz="1000"/>
                    </a:p>
                  </a:txBody>
                  <a:tcPr marT="91425" marB="91425" marR="91425" marL="91425">
                    <a:lnL cap="flat" cmpd="sng" w="1905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0.11</a:t>
                      </a:r>
                      <a:endParaRPr sz="1000"/>
                    </a:p>
                  </a:txBody>
                  <a:tcPr marT="91425" marB="91425" marR="91425" marL="91425">
                    <a:lnL cap="flat" cmpd="sng" w="1905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7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Merging</a:t>
                      </a:r>
                      <a:endParaRPr sz="1000"/>
                    </a:p>
                  </a:txBody>
                  <a:tcPr marT="91425" marB="91425" marR="91425" marL="91425">
                    <a:lnL cap="flat" cmpd="sng" w="1905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</a:t>
                      </a:r>
                      <a:endParaRPr sz="1000"/>
                    </a:p>
                  </a:txBody>
                  <a:tcPr marT="91425" marB="91425" marR="91425" marL="91425">
                    <a:lnL cap="flat" cmpd="sng" w="1905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2,690</a:t>
                      </a:r>
                      <a:endParaRPr sz="1000"/>
                    </a:p>
                  </a:txBody>
                  <a:tcPr marT="91425" marB="91425" marR="91425" marL="91425">
                    <a:lnL cap="flat" cmpd="sng" w="1905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0.60</a:t>
                      </a:r>
                      <a:endParaRPr sz="1000"/>
                    </a:p>
                  </a:txBody>
                  <a:tcPr marT="91425" marB="91425" marR="91425" marL="91425">
                    <a:lnL cap="flat" cmpd="sng" w="1905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7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Filling</a:t>
                      </a:r>
                      <a:endParaRPr sz="1000"/>
                    </a:p>
                  </a:txBody>
                  <a:tcPr marT="91425" marB="91425" marR="91425" marL="91425">
                    <a:lnL cap="flat" cmpd="sng" w="1905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3</a:t>
                      </a:r>
                      <a:endParaRPr sz="1000"/>
                    </a:p>
                  </a:txBody>
                  <a:tcPr marT="91425" marB="91425" marR="91425" marL="91425">
                    <a:lnL cap="flat" cmpd="sng" w="1905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1,574</a:t>
                      </a:r>
                      <a:endParaRPr sz="1000"/>
                    </a:p>
                  </a:txBody>
                  <a:tcPr marT="91425" marB="91425" marR="91425" marL="91425">
                    <a:lnL cap="flat" cmpd="sng" w="1905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0.35</a:t>
                      </a:r>
                      <a:endParaRPr sz="1000"/>
                    </a:p>
                  </a:txBody>
                  <a:tcPr marT="91425" marB="91425" marR="91425" marL="91425">
                    <a:lnL cap="flat" cmpd="sng" w="1905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7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Expanding</a:t>
                      </a:r>
                      <a:endParaRPr sz="1000"/>
                    </a:p>
                  </a:txBody>
                  <a:tcPr marT="91425" marB="91425" marR="91425" marL="91425">
                    <a:lnL cap="flat" cmpd="sng" w="1905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4</a:t>
                      </a:r>
                      <a:endParaRPr sz="1000"/>
                    </a:p>
                  </a:txBody>
                  <a:tcPr marT="91425" marB="91425" marR="91425" marL="91425">
                    <a:lnL cap="flat" cmpd="sng" w="1905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2,231</a:t>
                      </a:r>
                      <a:endParaRPr sz="1000"/>
                    </a:p>
                  </a:txBody>
                  <a:tcPr marT="91425" marB="91425" marR="91425" marL="91425">
                    <a:lnL cap="flat" cmpd="sng" w="1905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0.50</a:t>
                      </a:r>
                      <a:endParaRPr sz="1000"/>
                    </a:p>
                  </a:txBody>
                  <a:tcPr marT="91425" marB="91425" marR="91425" marL="91425">
                    <a:lnL cap="flat" cmpd="sng" w="1905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7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Disappearing</a:t>
                      </a:r>
                      <a:endParaRPr sz="1000"/>
                    </a:p>
                  </a:txBody>
                  <a:tcPr marT="91425" marB="91425" marR="91425" marL="91425">
                    <a:lnL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5</a:t>
                      </a:r>
                      <a:endParaRPr sz="1000"/>
                    </a:p>
                  </a:txBody>
                  <a:tcPr marT="91425" marB="91425" marR="91425" marL="91425">
                    <a:lnL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633</a:t>
                      </a:r>
                      <a:endParaRPr sz="1000"/>
                    </a:p>
                  </a:txBody>
                  <a:tcPr marT="91425" marB="91425" marR="91425" marL="91425">
                    <a:lnL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0.14</a:t>
                      </a:r>
                      <a:endParaRPr sz="1000"/>
                    </a:p>
                  </a:txBody>
                  <a:tcPr marT="91425" marB="91425" marR="91425" marL="91425">
                    <a:lnL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7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Splitting</a:t>
                      </a:r>
                      <a:endParaRPr sz="1000"/>
                    </a:p>
                  </a:txBody>
                  <a:tcPr marT="91425" marB="91425" marR="91425" marL="91425">
                    <a:lnL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6</a:t>
                      </a:r>
                      <a:endParaRPr sz="1000"/>
                    </a:p>
                  </a:txBody>
                  <a:tcPr marT="91425" marB="91425" marR="91425" marL="91425">
                    <a:lnL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9,524</a:t>
                      </a:r>
                      <a:endParaRPr sz="1000"/>
                    </a:p>
                  </a:txBody>
                  <a:tcPr marT="91425" marB="91425" marR="91425" marL="91425">
                    <a:lnL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2.14</a:t>
                      </a:r>
                      <a:endParaRPr sz="1000"/>
                    </a:p>
                  </a:txBody>
                  <a:tcPr marT="91425" marB="91425" marR="91425" marL="91425">
                    <a:lnL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7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Perforating</a:t>
                      </a:r>
                      <a:endParaRPr sz="1000"/>
                    </a:p>
                  </a:txBody>
                  <a:tcPr marT="91425" marB="91425" marR="91425" marL="91425">
                    <a:lnL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7</a:t>
                      </a:r>
                      <a:endParaRPr sz="1000"/>
                    </a:p>
                  </a:txBody>
                  <a:tcPr marT="91425" marB="91425" marR="91425" marL="91425">
                    <a:lnL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1,689</a:t>
                      </a:r>
                      <a:endParaRPr sz="1000"/>
                    </a:p>
                  </a:txBody>
                  <a:tcPr marT="91425" marB="91425" marR="91425" marL="91425">
                    <a:lnL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0.38</a:t>
                      </a:r>
                      <a:endParaRPr sz="1000"/>
                    </a:p>
                  </a:txBody>
                  <a:tcPr marT="91425" marB="91425" marR="91425" marL="91425">
                    <a:lnL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7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Contracting</a:t>
                      </a:r>
                      <a:endParaRPr sz="1000"/>
                    </a:p>
                  </a:txBody>
                  <a:tcPr marT="91425" marB="91425" marR="91425" marL="91425">
                    <a:lnL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8</a:t>
                      </a:r>
                      <a:endParaRPr sz="1000"/>
                    </a:p>
                  </a:txBody>
                  <a:tcPr marT="91425" marB="91425" marR="91425" marL="91425">
                    <a:lnL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7,907</a:t>
                      </a:r>
                      <a:endParaRPr sz="1000"/>
                    </a:p>
                  </a:txBody>
                  <a:tcPr marT="91425" marB="91425" marR="91425" marL="91425">
                    <a:lnL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1.78</a:t>
                      </a:r>
                      <a:endParaRPr sz="1000"/>
                    </a:p>
                  </a:txBody>
                  <a:tcPr marT="91425" marB="91425" marR="91425" marL="91425">
                    <a:lnL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7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Stable Presence</a:t>
                      </a:r>
                      <a:endParaRPr sz="1000"/>
                    </a:p>
                  </a:txBody>
                  <a:tcPr marT="91425" marB="91425" marR="91425" marL="91425">
                    <a:lnT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9</a:t>
                      </a:r>
                      <a:endParaRPr sz="1000"/>
                    </a:p>
                  </a:txBody>
                  <a:tcPr marT="91425" marB="91425" marR="91425" marL="91425">
                    <a:lnT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512,631</a:t>
                      </a:r>
                      <a:endParaRPr sz="1000"/>
                    </a:p>
                  </a:txBody>
                  <a:tcPr marT="91425" marB="91425" marR="91425" marL="91425">
                    <a:lnT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115.27</a:t>
                      </a:r>
                      <a:endParaRPr sz="1000"/>
                    </a:p>
                  </a:txBody>
                  <a:tcPr marT="91425" marB="91425" marR="91425" marL="91425">
                    <a:lnT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337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SUM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25,287,064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5,686.10</a:t>
                      </a:r>
                      <a:endParaRPr sz="10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209" name="Google Shape;209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500" y="773025"/>
            <a:ext cx="2610401" cy="4328827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7"/>
          <p:cNvSpPr txBox="1"/>
          <p:nvPr/>
        </p:nvSpPr>
        <p:spPr>
          <a:xfrm>
            <a:off x="2641975" y="2857500"/>
            <a:ext cx="1479600" cy="21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</a:rPr>
              <a:t>For this time interval: </a:t>
            </a:r>
            <a:endParaRPr sz="11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</a:rPr>
              <a:t>All 9 categories defined by DynamicPATCH exist</a:t>
            </a:r>
            <a:endParaRPr sz="11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</a:rPr>
              <a:t>475 new appearing pixels</a:t>
            </a:r>
            <a:endParaRPr sz="11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8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DynamicPATCH - Full Extent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7" name="Google Shape;217;p28"/>
          <p:cNvSpPr txBox="1"/>
          <p:nvPr/>
        </p:nvSpPr>
        <p:spPr>
          <a:xfrm>
            <a:off x="5213" y="503800"/>
            <a:ext cx="2795100" cy="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</a:rPr>
              <a:t>2018-2020</a:t>
            </a:r>
            <a:r>
              <a:rPr b="1" lang="en">
                <a:solidFill>
                  <a:schemeClr val="dk2"/>
                </a:solidFill>
              </a:rPr>
              <a:t> Transition Patterns</a:t>
            </a:r>
            <a:endParaRPr b="1">
              <a:solidFill>
                <a:schemeClr val="dk2"/>
              </a:solidFill>
            </a:endParaRPr>
          </a:p>
        </p:txBody>
      </p:sp>
      <p:pic>
        <p:nvPicPr>
          <p:cNvPr id="218" name="Google Shape;218;p28"/>
          <p:cNvPicPr preferRelativeResize="0"/>
          <p:nvPr/>
        </p:nvPicPr>
        <p:blipFill rotWithShape="1">
          <a:blip r:embed="rId3">
            <a:alphaModFix/>
          </a:blip>
          <a:srcRect b="0" l="0" r="0" t="3623"/>
          <a:stretch/>
        </p:blipFill>
        <p:spPr>
          <a:xfrm>
            <a:off x="2670900" y="829900"/>
            <a:ext cx="1331075" cy="18865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19" name="Google Shape;219;p28"/>
          <p:cNvGraphicFramePr/>
          <p:nvPr/>
        </p:nvGraphicFramePr>
        <p:xfrm>
          <a:off x="4884900" y="5726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{37D99D54-05B6-43AD-A50A-4CFB9FBD8AC2}</a:tableStyleId>
              </a:tblPr>
              <a:tblGrid>
                <a:gridCol w="962850"/>
                <a:gridCol w="908250"/>
                <a:gridCol w="908250"/>
                <a:gridCol w="908250"/>
              </a:tblGrid>
              <a:tr h="370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Patch Type</a:t>
                      </a:r>
                      <a:endParaRPr b="1"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Value</a:t>
                      </a:r>
                      <a:endParaRPr b="1"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Pixel Count</a:t>
                      </a:r>
                      <a:endParaRPr b="1"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Area (km</a:t>
                      </a:r>
                      <a:r>
                        <a:rPr b="1" baseline="30000" lang="en" sz="1000"/>
                        <a:t>2</a:t>
                      </a:r>
                      <a:r>
                        <a:rPr b="1" lang="en" sz="1000"/>
                        <a:t>)</a:t>
                      </a:r>
                      <a:endParaRPr b="1" sz="1000"/>
                    </a:p>
                  </a:txBody>
                  <a:tcPr marT="91425" marB="91425" marR="91425" marL="91425"/>
                </a:tc>
              </a:tr>
              <a:tr h="337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Stable Absence</a:t>
                      </a:r>
                      <a:endParaRPr sz="1000"/>
                    </a:p>
                  </a:txBody>
                  <a:tcPr marT="91425" marB="91425" marR="91425" marL="91425">
                    <a:lnB cap="flat" cmpd="sng" w="1905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</a:t>
                      </a:r>
                      <a:endParaRPr sz="1000"/>
                    </a:p>
                  </a:txBody>
                  <a:tcPr marT="91425" marB="91425" marR="91425" marL="91425">
                    <a:lnB cap="flat" cmpd="sng" w="1905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24,624,757</a:t>
                      </a:r>
                      <a:endParaRPr sz="1000"/>
                    </a:p>
                  </a:txBody>
                  <a:tcPr marT="91425" marB="91425" marR="91425" marL="91425">
                    <a:lnB cap="flat" cmpd="sng" w="1905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5,569.25</a:t>
                      </a:r>
                      <a:endParaRPr sz="1000"/>
                    </a:p>
                  </a:txBody>
                  <a:tcPr marT="91425" marB="91425" marR="91425" marL="91425">
                    <a:lnB cap="flat" cmpd="sng" w="1905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7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Appearing</a:t>
                      </a:r>
                      <a:endParaRPr sz="1000"/>
                    </a:p>
                  </a:txBody>
                  <a:tcPr marT="91425" marB="91425" marR="91425" marL="91425">
                    <a:lnL cap="flat" cmpd="sng" w="1905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</a:t>
                      </a:r>
                      <a:endParaRPr sz="1000"/>
                    </a:p>
                  </a:txBody>
                  <a:tcPr marT="91425" marB="91425" marR="91425" marL="91425">
                    <a:lnL cap="flat" cmpd="sng" w="1905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</a:t>
                      </a:r>
                      <a:endParaRPr sz="1000"/>
                    </a:p>
                  </a:txBody>
                  <a:tcPr marT="91425" marB="91425" marR="91425" marL="91425">
                    <a:lnL cap="flat" cmpd="sng" w="1905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</a:t>
                      </a:r>
                      <a:endParaRPr sz="1000"/>
                    </a:p>
                  </a:txBody>
                  <a:tcPr marT="91425" marB="91425" marR="91425" marL="91425">
                    <a:lnL cap="flat" cmpd="sng" w="1905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7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Merging</a:t>
                      </a:r>
                      <a:endParaRPr sz="1000"/>
                    </a:p>
                  </a:txBody>
                  <a:tcPr marT="91425" marB="91425" marR="91425" marL="91425">
                    <a:lnL cap="flat" cmpd="sng" w="1905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</a:t>
                      </a:r>
                      <a:endParaRPr sz="1000"/>
                    </a:p>
                  </a:txBody>
                  <a:tcPr marT="91425" marB="91425" marR="91425" marL="91425">
                    <a:lnL cap="flat" cmpd="sng" w="1905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</a:t>
                      </a:r>
                      <a:endParaRPr sz="1000"/>
                    </a:p>
                  </a:txBody>
                  <a:tcPr marT="91425" marB="91425" marR="91425" marL="91425">
                    <a:lnL cap="flat" cmpd="sng" w="1905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</a:t>
                      </a:r>
                      <a:endParaRPr sz="1000"/>
                    </a:p>
                  </a:txBody>
                  <a:tcPr marT="91425" marB="91425" marR="91425" marL="91425">
                    <a:lnL cap="flat" cmpd="sng" w="1905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7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Filling</a:t>
                      </a:r>
                      <a:endParaRPr sz="1000"/>
                    </a:p>
                  </a:txBody>
                  <a:tcPr marT="91425" marB="91425" marR="91425" marL="91425">
                    <a:lnL cap="flat" cmpd="sng" w="1905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3</a:t>
                      </a:r>
                      <a:endParaRPr sz="1000"/>
                    </a:p>
                  </a:txBody>
                  <a:tcPr marT="91425" marB="91425" marR="91425" marL="91425">
                    <a:lnL cap="flat" cmpd="sng" w="1905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</a:t>
                      </a:r>
                      <a:endParaRPr sz="1000"/>
                    </a:p>
                  </a:txBody>
                  <a:tcPr marT="91425" marB="91425" marR="91425" marL="91425">
                    <a:lnL cap="flat" cmpd="sng" w="1905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</a:t>
                      </a:r>
                      <a:endParaRPr sz="1000"/>
                    </a:p>
                  </a:txBody>
                  <a:tcPr marT="91425" marB="91425" marR="91425" marL="91425">
                    <a:lnL cap="flat" cmpd="sng" w="1905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7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Expanding</a:t>
                      </a:r>
                      <a:endParaRPr sz="1000"/>
                    </a:p>
                  </a:txBody>
                  <a:tcPr marT="91425" marB="91425" marR="91425" marL="91425">
                    <a:lnL cap="flat" cmpd="sng" w="1905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4</a:t>
                      </a:r>
                      <a:endParaRPr sz="1000"/>
                    </a:p>
                  </a:txBody>
                  <a:tcPr marT="91425" marB="91425" marR="91425" marL="91425">
                    <a:lnL cap="flat" cmpd="sng" w="1905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74</a:t>
                      </a:r>
                      <a:endParaRPr sz="1000"/>
                    </a:p>
                  </a:txBody>
                  <a:tcPr marT="91425" marB="91425" marR="91425" marL="91425">
                    <a:lnL cap="flat" cmpd="sng" w="1905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0.02</a:t>
                      </a:r>
                      <a:endParaRPr sz="1000"/>
                    </a:p>
                  </a:txBody>
                  <a:tcPr marT="91425" marB="91425" marR="91425" marL="91425">
                    <a:lnL cap="flat" cmpd="sng" w="1905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7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Disappearing</a:t>
                      </a:r>
                      <a:endParaRPr sz="1000"/>
                    </a:p>
                  </a:txBody>
                  <a:tcPr marT="91425" marB="91425" marR="91425" marL="91425">
                    <a:lnL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5</a:t>
                      </a:r>
                      <a:endParaRPr sz="1000"/>
                    </a:p>
                  </a:txBody>
                  <a:tcPr marT="91425" marB="91425" marR="91425" marL="91425">
                    <a:lnL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169</a:t>
                      </a:r>
                      <a:endParaRPr sz="1000"/>
                    </a:p>
                  </a:txBody>
                  <a:tcPr marT="91425" marB="91425" marR="91425" marL="91425">
                    <a:lnL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0.04</a:t>
                      </a:r>
                      <a:endParaRPr sz="1000"/>
                    </a:p>
                  </a:txBody>
                  <a:tcPr marT="91425" marB="91425" marR="91425" marL="91425">
                    <a:lnL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7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Splitting</a:t>
                      </a:r>
                      <a:endParaRPr sz="1000"/>
                    </a:p>
                  </a:txBody>
                  <a:tcPr marT="91425" marB="91425" marR="91425" marL="91425">
                    <a:lnL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6</a:t>
                      </a:r>
                      <a:endParaRPr sz="1000"/>
                    </a:p>
                  </a:txBody>
                  <a:tcPr marT="91425" marB="91425" marR="91425" marL="91425">
                    <a:lnL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4,028</a:t>
                      </a:r>
                      <a:endParaRPr sz="1000"/>
                    </a:p>
                  </a:txBody>
                  <a:tcPr marT="91425" marB="91425" marR="91425" marL="91425">
                    <a:lnL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0.91</a:t>
                      </a:r>
                      <a:endParaRPr sz="1000"/>
                    </a:p>
                  </a:txBody>
                  <a:tcPr marT="91425" marB="91425" marR="91425" marL="91425">
                    <a:lnL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7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Perforating</a:t>
                      </a:r>
                      <a:endParaRPr sz="1000"/>
                    </a:p>
                  </a:txBody>
                  <a:tcPr marT="91425" marB="91425" marR="91425" marL="91425">
                    <a:lnL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7</a:t>
                      </a:r>
                      <a:endParaRPr sz="1000"/>
                    </a:p>
                  </a:txBody>
                  <a:tcPr marT="91425" marB="91425" marR="91425" marL="91425">
                    <a:lnL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826</a:t>
                      </a:r>
                      <a:endParaRPr sz="1000"/>
                    </a:p>
                  </a:txBody>
                  <a:tcPr marT="91425" marB="91425" marR="91425" marL="91425">
                    <a:lnL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0.19</a:t>
                      </a:r>
                      <a:endParaRPr sz="1000"/>
                    </a:p>
                  </a:txBody>
                  <a:tcPr marT="91425" marB="91425" marR="91425" marL="91425">
                    <a:lnL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7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Contracting</a:t>
                      </a:r>
                      <a:endParaRPr sz="1000"/>
                    </a:p>
                  </a:txBody>
                  <a:tcPr marT="91425" marB="91425" marR="91425" marL="91425">
                    <a:lnL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8</a:t>
                      </a:r>
                      <a:endParaRPr sz="1000"/>
                    </a:p>
                  </a:txBody>
                  <a:tcPr marT="91425" marB="91425" marR="91425" marL="91425">
                    <a:lnL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1,905</a:t>
                      </a:r>
                      <a:endParaRPr sz="1000"/>
                    </a:p>
                  </a:txBody>
                  <a:tcPr marT="91425" marB="91425" marR="91425" marL="91425">
                    <a:lnL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0.43</a:t>
                      </a:r>
                      <a:endParaRPr sz="1000"/>
                    </a:p>
                  </a:txBody>
                  <a:tcPr marT="91425" marB="91425" marR="91425" marL="91425">
                    <a:lnL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7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Stable Presence</a:t>
                      </a:r>
                      <a:endParaRPr sz="1000"/>
                    </a:p>
                  </a:txBody>
                  <a:tcPr marT="91425" marB="91425" marR="91425" marL="91425">
                    <a:lnT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9</a:t>
                      </a:r>
                      <a:endParaRPr sz="1000"/>
                    </a:p>
                  </a:txBody>
                  <a:tcPr marT="91425" marB="91425" marR="91425" marL="91425">
                    <a:lnT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512,673</a:t>
                      </a:r>
                      <a:endParaRPr sz="1000"/>
                    </a:p>
                  </a:txBody>
                  <a:tcPr marT="91425" marB="91425" marR="91425" marL="91425">
                    <a:lnT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115.28</a:t>
                      </a:r>
                      <a:endParaRPr sz="1000"/>
                    </a:p>
                  </a:txBody>
                  <a:tcPr marT="91425" marB="91425" marR="91425" marL="91425">
                    <a:lnT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337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SUM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25,287,064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5,686.10</a:t>
                      </a:r>
                      <a:endParaRPr sz="10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220" name="Google Shape;220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500" y="773025"/>
            <a:ext cx="2610401" cy="4328827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28"/>
          <p:cNvSpPr txBox="1"/>
          <p:nvPr/>
        </p:nvSpPr>
        <p:spPr>
          <a:xfrm>
            <a:off x="2641975" y="2857500"/>
            <a:ext cx="1479600" cy="21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</a:rPr>
              <a:t>For this time interval: </a:t>
            </a:r>
            <a:endParaRPr sz="11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</a:rPr>
              <a:t>Virtually no gain of Mangroves exist in this category</a:t>
            </a:r>
            <a:endParaRPr sz="11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</a:rPr>
              <a:t>Only 74 expanding pixels</a:t>
            </a:r>
            <a:endParaRPr sz="11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9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DynamicPATCH - Full Extent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8" name="Google Shape;228;p29"/>
          <p:cNvSpPr txBox="1"/>
          <p:nvPr/>
        </p:nvSpPr>
        <p:spPr>
          <a:xfrm>
            <a:off x="5213" y="503800"/>
            <a:ext cx="2795100" cy="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</a:rPr>
              <a:t>2020-2022</a:t>
            </a:r>
            <a:r>
              <a:rPr b="1" lang="en">
                <a:solidFill>
                  <a:schemeClr val="dk2"/>
                </a:solidFill>
              </a:rPr>
              <a:t> Transition Patterns</a:t>
            </a:r>
            <a:endParaRPr b="1">
              <a:solidFill>
                <a:schemeClr val="dk2"/>
              </a:solidFill>
            </a:endParaRPr>
          </a:p>
        </p:txBody>
      </p:sp>
      <p:pic>
        <p:nvPicPr>
          <p:cNvPr id="229" name="Google Shape;229;p29"/>
          <p:cNvPicPr preferRelativeResize="0"/>
          <p:nvPr/>
        </p:nvPicPr>
        <p:blipFill rotWithShape="1">
          <a:blip r:embed="rId3">
            <a:alphaModFix/>
          </a:blip>
          <a:srcRect b="0" l="0" r="0" t="3623"/>
          <a:stretch/>
        </p:blipFill>
        <p:spPr>
          <a:xfrm>
            <a:off x="2670900" y="829900"/>
            <a:ext cx="1331075" cy="18865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30" name="Google Shape;230;p29"/>
          <p:cNvGraphicFramePr/>
          <p:nvPr/>
        </p:nvGraphicFramePr>
        <p:xfrm>
          <a:off x="4884900" y="5726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{37D99D54-05B6-43AD-A50A-4CFB9FBD8AC2}</a:tableStyleId>
              </a:tblPr>
              <a:tblGrid>
                <a:gridCol w="962850"/>
                <a:gridCol w="908250"/>
                <a:gridCol w="908250"/>
                <a:gridCol w="908250"/>
              </a:tblGrid>
              <a:tr h="370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Patch Type</a:t>
                      </a:r>
                      <a:endParaRPr b="1"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Value</a:t>
                      </a:r>
                      <a:endParaRPr b="1"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Pixel Count</a:t>
                      </a:r>
                      <a:endParaRPr b="1"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Area (km</a:t>
                      </a:r>
                      <a:r>
                        <a:rPr b="1" baseline="30000" lang="en" sz="1000"/>
                        <a:t>2</a:t>
                      </a:r>
                      <a:r>
                        <a:rPr b="1" lang="en" sz="1000"/>
                        <a:t>)</a:t>
                      </a:r>
                      <a:endParaRPr b="1" sz="1000"/>
                    </a:p>
                  </a:txBody>
                  <a:tcPr marT="91425" marB="91425" marR="91425" marL="91425"/>
                </a:tc>
              </a:tr>
              <a:tr h="337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Stable Absence</a:t>
                      </a:r>
                      <a:endParaRPr sz="1000"/>
                    </a:p>
                  </a:txBody>
                  <a:tcPr marT="91425" marB="91425" marR="91425" marL="91425">
                    <a:lnB cap="flat" cmpd="sng" w="1905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</a:t>
                      </a:r>
                      <a:endParaRPr sz="1000"/>
                    </a:p>
                  </a:txBody>
                  <a:tcPr marT="91425" marB="91425" marR="91425" marL="91425">
                    <a:lnB cap="flat" cmpd="sng" w="1905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24,773,837</a:t>
                      </a:r>
                      <a:endParaRPr sz="1000"/>
                    </a:p>
                  </a:txBody>
                  <a:tcPr marT="91425" marB="91425" marR="91425" marL="91425">
                    <a:lnB cap="flat" cmpd="sng" w="1905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5,570.70</a:t>
                      </a:r>
                      <a:endParaRPr sz="1000"/>
                    </a:p>
                  </a:txBody>
                  <a:tcPr marT="91425" marB="91425" marR="91425" marL="91425">
                    <a:lnB cap="flat" cmpd="sng" w="1905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7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Appearing</a:t>
                      </a:r>
                      <a:endParaRPr sz="1000"/>
                    </a:p>
                  </a:txBody>
                  <a:tcPr marT="91425" marB="91425" marR="91425" marL="91425">
                    <a:lnL cap="flat" cmpd="sng" w="1905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</a:t>
                      </a:r>
                      <a:endParaRPr sz="1000"/>
                    </a:p>
                  </a:txBody>
                  <a:tcPr marT="91425" marB="91425" marR="91425" marL="91425">
                    <a:lnL cap="flat" cmpd="sng" w="1905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</a:t>
                      </a:r>
                      <a:endParaRPr sz="1000"/>
                    </a:p>
                  </a:txBody>
                  <a:tcPr marT="91425" marB="91425" marR="91425" marL="91425">
                    <a:lnL cap="flat" cmpd="sng" w="1905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</a:t>
                      </a:r>
                      <a:endParaRPr sz="1000"/>
                    </a:p>
                  </a:txBody>
                  <a:tcPr marT="91425" marB="91425" marR="91425" marL="91425">
                    <a:lnL cap="flat" cmpd="sng" w="1905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7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Merging</a:t>
                      </a:r>
                      <a:endParaRPr sz="1000"/>
                    </a:p>
                  </a:txBody>
                  <a:tcPr marT="91425" marB="91425" marR="91425" marL="91425">
                    <a:lnL cap="flat" cmpd="sng" w="1905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</a:t>
                      </a:r>
                      <a:endParaRPr sz="1000"/>
                    </a:p>
                  </a:txBody>
                  <a:tcPr marT="91425" marB="91425" marR="91425" marL="91425">
                    <a:lnL cap="flat" cmpd="sng" w="1905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290</a:t>
                      </a:r>
                      <a:endParaRPr sz="1000"/>
                    </a:p>
                  </a:txBody>
                  <a:tcPr marT="91425" marB="91425" marR="91425" marL="91425">
                    <a:lnL cap="flat" cmpd="sng" w="1905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0.07</a:t>
                      </a:r>
                      <a:endParaRPr sz="1000"/>
                    </a:p>
                  </a:txBody>
                  <a:tcPr marT="91425" marB="91425" marR="91425" marL="91425">
                    <a:lnL cap="flat" cmpd="sng" w="1905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7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Filling</a:t>
                      </a:r>
                      <a:endParaRPr sz="1000"/>
                    </a:p>
                  </a:txBody>
                  <a:tcPr marT="91425" marB="91425" marR="91425" marL="91425">
                    <a:lnL cap="flat" cmpd="sng" w="1905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3</a:t>
                      </a:r>
                      <a:endParaRPr sz="1000"/>
                    </a:p>
                  </a:txBody>
                  <a:tcPr marT="91425" marB="91425" marR="91425" marL="91425">
                    <a:lnL cap="flat" cmpd="sng" w="1905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</a:t>
                      </a:r>
                      <a:endParaRPr sz="1000"/>
                    </a:p>
                  </a:txBody>
                  <a:tcPr marT="91425" marB="91425" marR="91425" marL="91425">
                    <a:lnL cap="flat" cmpd="sng" w="1905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</a:t>
                      </a:r>
                      <a:endParaRPr sz="1000"/>
                    </a:p>
                  </a:txBody>
                  <a:tcPr marT="91425" marB="91425" marR="91425" marL="91425">
                    <a:lnL cap="flat" cmpd="sng" w="1905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7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Expanding</a:t>
                      </a:r>
                      <a:endParaRPr sz="1000"/>
                    </a:p>
                  </a:txBody>
                  <a:tcPr marT="91425" marB="91425" marR="91425" marL="91425">
                    <a:lnL cap="flat" cmpd="sng" w="1905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4</a:t>
                      </a:r>
                      <a:endParaRPr sz="1000"/>
                    </a:p>
                  </a:txBody>
                  <a:tcPr marT="91425" marB="91425" marR="91425" marL="91425">
                    <a:lnL cap="flat" cmpd="sng" w="1905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190</a:t>
                      </a:r>
                      <a:endParaRPr sz="1000"/>
                    </a:p>
                  </a:txBody>
                  <a:tcPr marT="91425" marB="91425" marR="91425" marL="91425">
                    <a:lnL cap="flat" cmpd="sng" w="1905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0.04</a:t>
                      </a:r>
                      <a:endParaRPr sz="1000"/>
                    </a:p>
                  </a:txBody>
                  <a:tcPr marT="91425" marB="91425" marR="91425" marL="91425">
                    <a:lnL cap="flat" cmpd="sng" w="1905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7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Disappearing</a:t>
                      </a:r>
                      <a:endParaRPr sz="1000"/>
                    </a:p>
                  </a:txBody>
                  <a:tcPr marT="91425" marB="91425" marR="91425" marL="91425">
                    <a:lnL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5</a:t>
                      </a:r>
                      <a:endParaRPr sz="1000"/>
                    </a:p>
                  </a:txBody>
                  <a:tcPr marT="91425" marB="91425" marR="91425" marL="91425">
                    <a:lnL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20</a:t>
                      </a:r>
                      <a:endParaRPr sz="1000"/>
                    </a:p>
                  </a:txBody>
                  <a:tcPr marT="91425" marB="91425" marR="91425" marL="91425">
                    <a:lnL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0.00</a:t>
                      </a:r>
                      <a:endParaRPr sz="1000"/>
                    </a:p>
                  </a:txBody>
                  <a:tcPr marT="91425" marB="91425" marR="91425" marL="91425">
                    <a:lnL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7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Splitting</a:t>
                      </a:r>
                      <a:endParaRPr sz="1000"/>
                    </a:p>
                  </a:txBody>
                  <a:tcPr marT="91425" marB="91425" marR="91425" marL="91425">
                    <a:lnL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6</a:t>
                      </a:r>
                      <a:endParaRPr sz="1000"/>
                    </a:p>
                  </a:txBody>
                  <a:tcPr marT="91425" marB="91425" marR="91425" marL="91425">
                    <a:lnL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557</a:t>
                      </a:r>
                      <a:endParaRPr sz="1000"/>
                    </a:p>
                  </a:txBody>
                  <a:tcPr marT="91425" marB="91425" marR="91425" marL="91425">
                    <a:lnL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0.13</a:t>
                      </a:r>
                      <a:endParaRPr sz="1000"/>
                    </a:p>
                  </a:txBody>
                  <a:tcPr marT="91425" marB="91425" marR="91425" marL="91425">
                    <a:lnL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7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Perforating</a:t>
                      </a:r>
                      <a:endParaRPr sz="1000"/>
                    </a:p>
                  </a:txBody>
                  <a:tcPr marT="91425" marB="91425" marR="91425" marL="91425">
                    <a:lnL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7</a:t>
                      </a:r>
                      <a:endParaRPr sz="1000"/>
                    </a:p>
                  </a:txBody>
                  <a:tcPr marT="91425" marB="91425" marR="91425" marL="91425">
                    <a:lnL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</a:t>
                      </a:r>
                      <a:endParaRPr sz="1000"/>
                    </a:p>
                  </a:txBody>
                  <a:tcPr marT="91425" marB="91425" marR="91425" marL="91425">
                    <a:lnL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0.00</a:t>
                      </a:r>
                      <a:endParaRPr sz="1000"/>
                    </a:p>
                  </a:txBody>
                  <a:tcPr marT="91425" marB="91425" marR="91425" marL="91425">
                    <a:lnL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7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Contracting</a:t>
                      </a:r>
                      <a:endParaRPr sz="1000"/>
                    </a:p>
                  </a:txBody>
                  <a:tcPr marT="91425" marB="91425" marR="91425" marL="91425">
                    <a:lnL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8</a:t>
                      </a:r>
                      <a:endParaRPr sz="1000"/>
                    </a:p>
                  </a:txBody>
                  <a:tcPr marT="91425" marB="91425" marR="91425" marL="91425">
                    <a:lnL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1,933</a:t>
                      </a:r>
                      <a:endParaRPr sz="1000"/>
                    </a:p>
                  </a:txBody>
                  <a:tcPr marT="91425" marB="91425" marR="91425" marL="91425">
                    <a:lnL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0.43</a:t>
                      </a:r>
                      <a:endParaRPr sz="1000"/>
                    </a:p>
                  </a:txBody>
                  <a:tcPr marT="91425" marB="91425" marR="91425" marL="91425">
                    <a:lnL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7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Stable Presence</a:t>
                      </a:r>
                      <a:endParaRPr sz="1000"/>
                    </a:p>
                  </a:txBody>
                  <a:tcPr marT="91425" marB="91425" marR="91425" marL="91425">
                    <a:lnT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9</a:t>
                      </a:r>
                      <a:endParaRPr sz="1000"/>
                    </a:p>
                  </a:txBody>
                  <a:tcPr marT="91425" marB="91425" marR="91425" marL="91425">
                    <a:lnT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510,235</a:t>
                      </a:r>
                      <a:endParaRPr sz="1000"/>
                    </a:p>
                  </a:txBody>
                  <a:tcPr marT="91425" marB="91425" marR="91425" marL="91425">
                    <a:lnT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114.73</a:t>
                      </a:r>
                      <a:endParaRPr sz="1000"/>
                    </a:p>
                  </a:txBody>
                  <a:tcPr marT="91425" marB="91425" marR="91425" marL="91425">
                    <a:lnT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337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SUM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25,287,064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5,686.10</a:t>
                      </a:r>
                      <a:endParaRPr sz="10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231" name="Google Shape;231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500" y="773025"/>
            <a:ext cx="2610401" cy="4328827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29"/>
          <p:cNvSpPr txBox="1"/>
          <p:nvPr/>
        </p:nvSpPr>
        <p:spPr>
          <a:xfrm>
            <a:off x="2641975" y="2857500"/>
            <a:ext cx="1479600" cy="21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</a:rPr>
              <a:t>For this time interval: </a:t>
            </a:r>
            <a:endParaRPr sz="11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</a:rPr>
              <a:t>There is a small amount of gain for Merging and Expanding categories. </a:t>
            </a:r>
            <a:endParaRPr sz="11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</a:rPr>
              <a:t>No new appearing pixels</a:t>
            </a:r>
            <a:endParaRPr sz="11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38" name="Google Shape;238;p30"/>
          <p:cNvPicPr preferRelativeResize="0"/>
          <p:nvPr/>
        </p:nvPicPr>
        <p:blipFill rotWithShape="1">
          <a:blip r:embed="rId3">
            <a:alphaModFix/>
          </a:blip>
          <a:srcRect b="2157" l="2546" r="74835" t="86707"/>
          <a:stretch/>
        </p:blipFill>
        <p:spPr>
          <a:xfrm>
            <a:off x="985025" y="3689400"/>
            <a:ext cx="1801499" cy="14612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30"/>
          <p:cNvPicPr preferRelativeResize="0"/>
          <p:nvPr/>
        </p:nvPicPr>
        <p:blipFill rotWithShape="1">
          <a:blip r:embed="rId3">
            <a:alphaModFix/>
          </a:blip>
          <a:srcRect b="14636" l="3471" r="3462" t="3777"/>
          <a:stretch/>
        </p:blipFill>
        <p:spPr>
          <a:xfrm>
            <a:off x="2786513" y="-7100"/>
            <a:ext cx="3570974" cy="5157688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30"/>
          <p:cNvSpPr/>
          <p:nvPr/>
        </p:nvSpPr>
        <p:spPr>
          <a:xfrm>
            <a:off x="4827975" y="749050"/>
            <a:ext cx="1259100" cy="1071000"/>
          </a:xfrm>
          <a:prstGeom prst="rect">
            <a:avLst/>
          </a:prstGeom>
          <a:noFill/>
          <a:ln cap="flat" cmpd="sng" w="19050">
            <a:solidFill>
              <a:srgbClr val="BF371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30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Focus Area 1: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   Northeast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30"/>
          <p:cNvSpPr txBox="1"/>
          <p:nvPr/>
        </p:nvSpPr>
        <p:spPr>
          <a:xfrm>
            <a:off x="6493525" y="1370475"/>
            <a:ext cx="2324100" cy="27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We set the focus on a smaller extent within </a:t>
            </a:r>
            <a:r>
              <a:rPr lang="en" sz="1800">
                <a:solidFill>
                  <a:schemeClr val="dk2"/>
                </a:solidFill>
              </a:rPr>
              <a:t>the</a:t>
            </a:r>
            <a:r>
              <a:rPr lang="en" sz="1800">
                <a:solidFill>
                  <a:schemeClr val="dk2"/>
                </a:solidFill>
              </a:rPr>
              <a:t> study area to highlight the transition patches generated by the package.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1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Extent Northeast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9" name="Google Shape;249;p31"/>
          <p:cNvSpPr txBox="1"/>
          <p:nvPr/>
        </p:nvSpPr>
        <p:spPr>
          <a:xfrm>
            <a:off x="58281" y="572700"/>
            <a:ext cx="4019700" cy="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2"/>
                </a:solidFill>
              </a:rPr>
              <a:t>1999-2014 Mangrove Change </a:t>
            </a:r>
            <a:endParaRPr b="1" sz="1600">
              <a:solidFill>
                <a:schemeClr val="dk2"/>
              </a:solidFill>
            </a:endParaRPr>
          </a:p>
        </p:txBody>
      </p:sp>
      <p:pic>
        <p:nvPicPr>
          <p:cNvPr id="250" name="Google Shape;250;p31"/>
          <p:cNvPicPr preferRelativeResize="0"/>
          <p:nvPr/>
        </p:nvPicPr>
        <p:blipFill rotWithShape="1">
          <a:blip r:embed="rId3">
            <a:alphaModFix/>
          </a:blip>
          <a:srcRect b="47205" l="26900" r="32080" t="27495"/>
          <a:stretch/>
        </p:blipFill>
        <p:spPr>
          <a:xfrm>
            <a:off x="2445150" y="2173988"/>
            <a:ext cx="1824225" cy="795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31"/>
          <p:cNvPicPr preferRelativeResize="0"/>
          <p:nvPr/>
        </p:nvPicPr>
        <p:blipFill rotWithShape="1">
          <a:blip r:embed="rId4">
            <a:alphaModFix/>
          </a:blip>
          <a:srcRect b="5449" l="12952" r="26008" t="3880"/>
          <a:stretch/>
        </p:blipFill>
        <p:spPr>
          <a:xfrm>
            <a:off x="4731700" y="514524"/>
            <a:ext cx="3995699" cy="4196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>
            <p:ph type="title"/>
          </p:nvPr>
        </p:nvSpPr>
        <p:spPr>
          <a:xfrm>
            <a:off x="1462450" y="267500"/>
            <a:ext cx="1901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</a:t>
            </a:r>
            <a:endParaRPr/>
          </a:p>
        </p:txBody>
      </p:sp>
      <p:sp>
        <p:nvSpPr>
          <p:cNvPr id="64" name="Google Shape;64;p14"/>
          <p:cNvSpPr txBox="1"/>
          <p:nvPr>
            <p:ph idx="1" type="body"/>
          </p:nvPr>
        </p:nvSpPr>
        <p:spPr>
          <a:xfrm>
            <a:off x="101500" y="1127750"/>
            <a:ext cx="4623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Blue Forests is an Indonesia-based organization dedicated to Mangrove rehabilitation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25755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The organization uses Clark Labs data to understand where Mangroves used to be, and then target those former sites for restoration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25755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Former mangrove areas are most suitable for rehabilitating mangroves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14"/>
          <p:cNvSpPr txBox="1"/>
          <p:nvPr>
            <p:ph idx="12" type="sldNum"/>
          </p:nvPr>
        </p:nvSpPr>
        <p:spPr>
          <a:xfrm>
            <a:off x="8757979" y="4663225"/>
            <a:ext cx="263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6" name="Google Shape;6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99625" y="267500"/>
            <a:ext cx="3832675" cy="2155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99638" y="2571750"/>
            <a:ext cx="3832643" cy="2155874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4"/>
          <p:cNvSpPr txBox="1"/>
          <p:nvPr/>
        </p:nvSpPr>
        <p:spPr>
          <a:xfrm>
            <a:off x="4999625" y="4727625"/>
            <a:ext cx="36078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SOURCE: </a:t>
            </a:r>
            <a:r>
              <a:rPr lang="en" sz="1000" u="sng">
                <a:solidFill>
                  <a:schemeClr val="hlink"/>
                </a:solidFill>
                <a:hlinkClick r:id="rId5"/>
              </a:rPr>
              <a:t>Blue Forests</a:t>
            </a:r>
            <a:endParaRPr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Google Shape;25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4712" y="514524"/>
            <a:ext cx="4169700" cy="4196325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32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DynamicPATCH - Northeast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9" name="Google Shape;259;p32"/>
          <p:cNvSpPr txBox="1"/>
          <p:nvPr/>
        </p:nvSpPr>
        <p:spPr>
          <a:xfrm>
            <a:off x="58275" y="572700"/>
            <a:ext cx="2779200" cy="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</a:rPr>
              <a:t>1999-2014 Transition Patterns</a:t>
            </a:r>
            <a:endParaRPr b="1">
              <a:solidFill>
                <a:schemeClr val="dk2"/>
              </a:solidFill>
            </a:endParaRPr>
          </a:p>
        </p:txBody>
      </p:sp>
      <p:pic>
        <p:nvPicPr>
          <p:cNvPr id="260" name="Google Shape;260;p32"/>
          <p:cNvPicPr preferRelativeResize="0"/>
          <p:nvPr/>
        </p:nvPicPr>
        <p:blipFill rotWithShape="1">
          <a:blip r:embed="rId4">
            <a:alphaModFix/>
          </a:blip>
          <a:srcRect b="6334" l="2650" r="3009" t="3428"/>
          <a:stretch/>
        </p:blipFill>
        <p:spPr>
          <a:xfrm>
            <a:off x="58275" y="940626"/>
            <a:ext cx="3042900" cy="411619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1" name="Google Shape;261;p32"/>
          <p:cNvCxnSpPr/>
          <p:nvPr/>
        </p:nvCxnSpPr>
        <p:spPr>
          <a:xfrm flipH="1" rot="10800000">
            <a:off x="2662550" y="523200"/>
            <a:ext cx="1999200" cy="683700"/>
          </a:xfrm>
          <a:prstGeom prst="straightConnector1">
            <a:avLst/>
          </a:prstGeom>
          <a:noFill/>
          <a:ln cap="flat" cmpd="sng" w="19050">
            <a:solidFill>
              <a:srgbClr val="BF371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2" name="Google Shape;262;p32"/>
          <p:cNvCxnSpPr/>
          <p:nvPr/>
        </p:nvCxnSpPr>
        <p:spPr>
          <a:xfrm>
            <a:off x="2660150" y="2159325"/>
            <a:ext cx="1999800" cy="2540400"/>
          </a:xfrm>
          <a:prstGeom prst="straightConnector1">
            <a:avLst/>
          </a:prstGeom>
          <a:noFill/>
          <a:ln cap="flat" cmpd="sng" w="19050">
            <a:solidFill>
              <a:srgbClr val="BF371F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63" name="Google Shape;263;p32"/>
          <p:cNvPicPr preferRelativeResize="0"/>
          <p:nvPr/>
        </p:nvPicPr>
        <p:blipFill rotWithShape="1">
          <a:blip r:embed="rId5">
            <a:alphaModFix/>
          </a:blip>
          <a:srcRect b="0" l="0" r="1960" t="3623"/>
          <a:stretch/>
        </p:blipFill>
        <p:spPr>
          <a:xfrm>
            <a:off x="3220425" y="3170275"/>
            <a:ext cx="1305025" cy="1886550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32"/>
          <p:cNvSpPr txBox="1"/>
          <p:nvPr/>
        </p:nvSpPr>
        <p:spPr>
          <a:xfrm>
            <a:off x="3084075" y="1118375"/>
            <a:ext cx="1577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</a:rPr>
              <a:t>Connectivity = 8</a:t>
            </a:r>
            <a:endParaRPr b="1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3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Extent Northeast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1" name="Google Shape;271;p33"/>
          <p:cNvSpPr txBox="1"/>
          <p:nvPr/>
        </p:nvSpPr>
        <p:spPr>
          <a:xfrm>
            <a:off x="58281" y="572700"/>
            <a:ext cx="4019700" cy="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2"/>
                </a:solidFill>
              </a:rPr>
              <a:t>2014-2018</a:t>
            </a:r>
            <a:r>
              <a:rPr b="1" lang="en" sz="1600">
                <a:solidFill>
                  <a:schemeClr val="dk2"/>
                </a:solidFill>
              </a:rPr>
              <a:t> Mangrove Change </a:t>
            </a:r>
            <a:endParaRPr b="1" sz="1600">
              <a:solidFill>
                <a:schemeClr val="dk2"/>
              </a:solidFill>
            </a:endParaRPr>
          </a:p>
        </p:txBody>
      </p:sp>
      <p:pic>
        <p:nvPicPr>
          <p:cNvPr id="272" name="Google Shape;272;p33"/>
          <p:cNvPicPr preferRelativeResize="0"/>
          <p:nvPr/>
        </p:nvPicPr>
        <p:blipFill rotWithShape="1">
          <a:blip r:embed="rId3">
            <a:alphaModFix/>
          </a:blip>
          <a:srcRect b="47205" l="26900" r="32080" t="27495"/>
          <a:stretch/>
        </p:blipFill>
        <p:spPr>
          <a:xfrm>
            <a:off x="2445150" y="2173988"/>
            <a:ext cx="1824225" cy="795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33"/>
          <p:cNvPicPr preferRelativeResize="0"/>
          <p:nvPr/>
        </p:nvPicPr>
        <p:blipFill rotWithShape="1">
          <a:blip r:embed="rId4">
            <a:alphaModFix/>
          </a:blip>
          <a:srcRect b="5364" l="12811" r="27848" t="4170"/>
          <a:stretch/>
        </p:blipFill>
        <p:spPr>
          <a:xfrm>
            <a:off x="4784725" y="516375"/>
            <a:ext cx="3889649" cy="41926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44712" y="514524"/>
            <a:ext cx="4169700" cy="4196325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34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DynamicPATCH - Northeast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1" name="Google Shape;281;p34"/>
          <p:cNvSpPr txBox="1"/>
          <p:nvPr/>
        </p:nvSpPr>
        <p:spPr>
          <a:xfrm>
            <a:off x="58276" y="572700"/>
            <a:ext cx="2839500" cy="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</a:rPr>
              <a:t>2014-2018 Transition Patterns</a:t>
            </a:r>
            <a:endParaRPr b="1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2"/>
              </a:solidFill>
            </a:endParaRPr>
          </a:p>
        </p:txBody>
      </p:sp>
      <p:pic>
        <p:nvPicPr>
          <p:cNvPr id="282" name="Google Shape;282;p34"/>
          <p:cNvPicPr preferRelativeResize="0"/>
          <p:nvPr/>
        </p:nvPicPr>
        <p:blipFill rotWithShape="1">
          <a:blip r:embed="rId4">
            <a:alphaModFix/>
          </a:blip>
          <a:srcRect b="6343" l="2847" r="2857" t="3800"/>
          <a:stretch/>
        </p:blipFill>
        <p:spPr>
          <a:xfrm>
            <a:off x="58275" y="940625"/>
            <a:ext cx="3054038" cy="411619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3" name="Google Shape;283;p34"/>
          <p:cNvCxnSpPr/>
          <p:nvPr/>
        </p:nvCxnSpPr>
        <p:spPr>
          <a:xfrm flipH="1" rot="10800000">
            <a:off x="2669100" y="523375"/>
            <a:ext cx="1992300" cy="670800"/>
          </a:xfrm>
          <a:prstGeom prst="straightConnector1">
            <a:avLst/>
          </a:prstGeom>
          <a:noFill/>
          <a:ln cap="flat" cmpd="sng" w="19050">
            <a:solidFill>
              <a:srgbClr val="BF371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4" name="Google Shape;284;p34"/>
          <p:cNvCxnSpPr/>
          <p:nvPr/>
        </p:nvCxnSpPr>
        <p:spPr>
          <a:xfrm>
            <a:off x="2663375" y="2139800"/>
            <a:ext cx="1988100" cy="2565600"/>
          </a:xfrm>
          <a:prstGeom prst="straightConnector1">
            <a:avLst/>
          </a:prstGeom>
          <a:noFill/>
          <a:ln cap="flat" cmpd="sng" w="19050">
            <a:solidFill>
              <a:srgbClr val="BF371F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85" name="Google Shape;285;p34"/>
          <p:cNvPicPr preferRelativeResize="0"/>
          <p:nvPr/>
        </p:nvPicPr>
        <p:blipFill rotWithShape="1">
          <a:blip r:embed="rId5">
            <a:alphaModFix/>
          </a:blip>
          <a:srcRect b="0" l="0" r="1960" t="3623"/>
          <a:stretch/>
        </p:blipFill>
        <p:spPr>
          <a:xfrm>
            <a:off x="3226000" y="3170275"/>
            <a:ext cx="1305025" cy="1886550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34"/>
          <p:cNvSpPr txBox="1"/>
          <p:nvPr/>
        </p:nvSpPr>
        <p:spPr>
          <a:xfrm>
            <a:off x="3084075" y="1118375"/>
            <a:ext cx="1577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</a:rPr>
              <a:t>Connectivity = 8</a:t>
            </a:r>
            <a:endParaRPr b="1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5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Extent Northeast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3" name="Google Shape;293;p35"/>
          <p:cNvSpPr txBox="1"/>
          <p:nvPr/>
        </p:nvSpPr>
        <p:spPr>
          <a:xfrm>
            <a:off x="58281" y="572700"/>
            <a:ext cx="4019700" cy="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2"/>
                </a:solidFill>
              </a:rPr>
              <a:t>2018-2</a:t>
            </a:r>
            <a:r>
              <a:rPr b="1" lang="en" sz="1600">
                <a:solidFill>
                  <a:schemeClr val="dk2"/>
                </a:solidFill>
              </a:rPr>
              <a:t>020 Mangrove Change</a:t>
            </a:r>
            <a:endParaRPr b="1" sz="1600">
              <a:solidFill>
                <a:schemeClr val="dk2"/>
              </a:solidFill>
            </a:endParaRPr>
          </a:p>
        </p:txBody>
      </p:sp>
      <p:pic>
        <p:nvPicPr>
          <p:cNvPr id="294" name="Google Shape;294;p35"/>
          <p:cNvPicPr preferRelativeResize="0"/>
          <p:nvPr/>
        </p:nvPicPr>
        <p:blipFill rotWithShape="1">
          <a:blip r:embed="rId3">
            <a:alphaModFix/>
          </a:blip>
          <a:srcRect b="47205" l="26900" r="32080" t="27495"/>
          <a:stretch/>
        </p:blipFill>
        <p:spPr>
          <a:xfrm>
            <a:off x="2445150" y="2173988"/>
            <a:ext cx="1824225" cy="795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35"/>
          <p:cNvPicPr preferRelativeResize="0"/>
          <p:nvPr/>
        </p:nvPicPr>
        <p:blipFill rotWithShape="1">
          <a:blip r:embed="rId4">
            <a:alphaModFix/>
          </a:blip>
          <a:srcRect b="5650" l="13926" r="26556" t="3802"/>
          <a:stretch/>
        </p:blipFill>
        <p:spPr>
          <a:xfrm>
            <a:off x="4779025" y="514525"/>
            <a:ext cx="3901061" cy="4196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Google Shape;300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44712" y="514524"/>
            <a:ext cx="4169700" cy="4196325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36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DynamicPATCH - Northeast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3" name="Google Shape;303;p36"/>
          <p:cNvSpPr txBox="1"/>
          <p:nvPr/>
        </p:nvSpPr>
        <p:spPr>
          <a:xfrm>
            <a:off x="58275" y="572700"/>
            <a:ext cx="3040500" cy="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</a:rPr>
              <a:t>2018-2020 Transition Patterns</a:t>
            </a:r>
            <a:endParaRPr b="1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2"/>
              </a:solidFill>
            </a:endParaRPr>
          </a:p>
        </p:txBody>
      </p:sp>
      <p:pic>
        <p:nvPicPr>
          <p:cNvPr id="304" name="Google Shape;304;p36"/>
          <p:cNvPicPr preferRelativeResize="0"/>
          <p:nvPr/>
        </p:nvPicPr>
        <p:blipFill rotWithShape="1">
          <a:blip r:embed="rId4">
            <a:alphaModFix/>
          </a:blip>
          <a:srcRect b="6169" l="3161" r="2472" t="3504"/>
          <a:stretch/>
        </p:blipFill>
        <p:spPr>
          <a:xfrm>
            <a:off x="58275" y="940625"/>
            <a:ext cx="3040445" cy="411619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5" name="Google Shape;305;p36"/>
          <p:cNvCxnSpPr/>
          <p:nvPr/>
        </p:nvCxnSpPr>
        <p:spPr>
          <a:xfrm flipH="1" rot="10800000">
            <a:off x="2639025" y="523375"/>
            <a:ext cx="2022600" cy="685500"/>
          </a:xfrm>
          <a:prstGeom prst="straightConnector1">
            <a:avLst/>
          </a:prstGeom>
          <a:noFill/>
          <a:ln cap="flat" cmpd="sng" w="19050">
            <a:solidFill>
              <a:srgbClr val="BF371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6" name="Google Shape;306;p36"/>
          <p:cNvCxnSpPr/>
          <p:nvPr/>
        </p:nvCxnSpPr>
        <p:spPr>
          <a:xfrm>
            <a:off x="2637225" y="2156325"/>
            <a:ext cx="2019900" cy="2555700"/>
          </a:xfrm>
          <a:prstGeom prst="straightConnector1">
            <a:avLst/>
          </a:prstGeom>
          <a:noFill/>
          <a:ln cap="flat" cmpd="sng" w="19050">
            <a:solidFill>
              <a:srgbClr val="BF371F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07" name="Google Shape;307;p36"/>
          <p:cNvPicPr preferRelativeResize="0"/>
          <p:nvPr/>
        </p:nvPicPr>
        <p:blipFill rotWithShape="1">
          <a:blip r:embed="rId5">
            <a:alphaModFix/>
          </a:blip>
          <a:srcRect b="0" l="0" r="1960" t="3623"/>
          <a:stretch/>
        </p:blipFill>
        <p:spPr>
          <a:xfrm>
            <a:off x="3219200" y="3170275"/>
            <a:ext cx="1305025" cy="1886550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36"/>
          <p:cNvSpPr txBox="1"/>
          <p:nvPr/>
        </p:nvSpPr>
        <p:spPr>
          <a:xfrm>
            <a:off x="3084075" y="1118375"/>
            <a:ext cx="1577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</a:rPr>
              <a:t>Connectivity = 8</a:t>
            </a:r>
            <a:endParaRPr b="1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7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Extent Northeast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5" name="Google Shape;315;p37"/>
          <p:cNvSpPr txBox="1"/>
          <p:nvPr/>
        </p:nvSpPr>
        <p:spPr>
          <a:xfrm>
            <a:off x="58281" y="572700"/>
            <a:ext cx="4019700" cy="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2"/>
                </a:solidFill>
              </a:rPr>
              <a:t>2020-2022 Mangrove Change </a:t>
            </a:r>
            <a:endParaRPr b="1" sz="1600">
              <a:solidFill>
                <a:schemeClr val="dk2"/>
              </a:solidFill>
            </a:endParaRPr>
          </a:p>
        </p:txBody>
      </p:sp>
      <p:pic>
        <p:nvPicPr>
          <p:cNvPr id="316" name="Google Shape;316;p37"/>
          <p:cNvPicPr preferRelativeResize="0"/>
          <p:nvPr/>
        </p:nvPicPr>
        <p:blipFill rotWithShape="1">
          <a:blip r:embed="rId3">
            <a:alphaModFix/>
          </a:blip>
          <a:srcRect b="47205" l="26900" r="32080" t="27495"/>
          <a:stretch/>
        </p:blipFill>
        <p:spPr>
          <a:xfrm>
            <a:off x="2445150" y="2173988"/>
            <a:ext cx="1824225" cy="795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37"/>
          <p:cNvPicPr preferRelativeResize="0"/>
          <p:nvPr/>
        </p:nvPicPr>
        <p:blipFill rotWithShape="1">
          <a:blip r:embed="rId4">
            <a:alphaModFix/>
          </a:blip>
          <a:srcRect b="5367" l="14182" r="27042" t="3191"/>
          <a:stretch/>
        </p:blipFill>
        <p:spPr>
          <a:xfrm>
            <a:off x="4822100" y="514525"/>
            <a:ext cx="3814912" cy="4196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2" name="Google Shape;322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44712" y="514524"/>
            <a:ext cx="4169700" cy="4196325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38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DynamicPATCH - Northeast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5" name="Google Shape;325;p38"/>
          <p:cNvSpPr txBox="1"/>
          <p:nvPr/>
        </p:nvSpPr>
        <p:spPr>
          <a:xfrm>
            <a:off x="58275" y="572700"/>
            <a:ext cx="3052800" cy="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</a:rPr>
              <a:t>2020-2022 Transition Patterns</a:t>
            </a:r>
            <a:endParaRPr b="1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2"/>
              </a:solidFill>
            </a:endParaRPr>
          </a:p>
        </p:txBody>
      </p:sp>
      <p:pic>
        <p:nvPicPr>
          <p:cNvPr id="326" name="Google Shape;326;p38"/>
          <p:cNvPicPr preferRelativeResize="0"/>
          <p:nvPr/>
        </p:nvPicPr>
        <p:blipFill rotWithShape="1">
          <a:blip r:embed="rId4">
            <a:alphaModFix/>
          </a:blip>
          <a:srcRect b="6324" l="2812" r="2821" t="3715"/>
          <a:stretch/>
        </p:blipFill>
        <p:spPr>
          <a:xfrm>
            <a:off x="58275" y="940625"/>
            <a:ext cx="3052768" cy="411619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7" name="Google Shape;327;p38"/>
          <p:cNvCxnSpPr/>
          <p:nvPr/>
        </p:nvCxnSpPr>
        <p:spPr>
          <a:xfrm flipH="1" rot="10800000">
            <a:off x="2662400" y="523225"/>
            <a:ext cx="1999200" cy="669300"/>
          </a:xfrm>
          <a:prstGeom prst="straightConnector1">
            <a:avLst/>
          </a:prstGeom>
          <a:noFill/>
          <a:ln cap="flat" cmpd="sng" w="19050">
            <a:solidFill>
              <a:srgbClr val="BF371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8" name="Google Shape;328;p38"/>
          <p:cNvCxnSpPr/>
          <p:nvPr/>
        </p:nvCxnSpPr>
        <p:spPr>
          <a:xfrm>
            <a:off x="2660875" y="2150325"/>
            <a:ext cx="1996200" cy="2561700"/>
          </a:xfrm>
          <a:prstGeom prst="straightConnector1">
            <a:avLst/>
          </a:prstGeom>
          <a:noFill/>
          <a:ln cap="flat" cmpd="sng" w="19050">
            <a:solidFill>
              <a:srgbClr val="BF371F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29" name="Google Shape;329;p38"/>
          <p:cNvPicPr preferRelativeResize="0"/>
          <p:nvPr/>
        </p:nvPicPr>
        <p:blipFill rotWithShape="1">
          <a:blip r:embed="rId5">
            <a:alphaModFix/>
          </a:blip>
          <a:srcRect b="0" l="0" r="1960" t="3623"/>
          <a:stretch/>
        </p:blipFill>
        <p:spPr>
          <a:xfrm>
            <a:off x="3225363" y="3170275"/>
            <a:ext cx="1305025" cy="1886550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38"/>
          <p:cNvSpPr txBox="1"/>
          <p:nvPr/>
        </p:nvSpPr>
        <p:spPr>
          <a:xfrm>
            <a:off x="3084075" y="1118375"/>
            <a:ext cx="1577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</a:rPr>
              <a:t>Connectivity = 8</a:t>
            </a:r>
            <a:endParaRPr b="1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36" name="Google Shape;336;p39"/>
          <p:cNvPicPr preferRelativeResize="0"/>
          <p:nvPr/>
        </p:nvPicPr>
        <p:blipFill rotWithShape="1">
          <a:blip r:embed="rId3">
            <a:alphaModFix/>
          </a:blip>
          <a:srcRect b="2157" l="2546" r="74835" t="86707"/>
          <a:stretch/>
        </p:blipFill>
        <p:spPr>
          <a:xfrm>
            <a:off x="985025" y="3689400"/>
            <a:ext cx="1801499" cy="146120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7" name="Google Shape;337;p39"/>
          <p:cNvGrpSpPr/>
          <p:nvPr/>
        </p:nvGrpSpPr>
        <p:grpSpPr>
          <a:xfrm>
            <a:off x="2786513" y="-7100"/>
            <a:ext cx="3570974" cy="5157688"/>
            <a:chOff x="0" y="-7100"/>
            <a:chExt cx="3570974" cy="5157688"/>
          </a:xfrm>
        </p:grpSpPr>
        <p:pic>
          <p:nvPicPr>
            <p:cNvPr id="338" name="Google Shape;338;p39"/>
            <p:cNvPicPr preferRelativeResize="0"/>
            <p:nvPr/>
          </p:nvPicPr>
          <p:blipFill rotWithShape="1">
            <a:blip r:embed="rId3">
              <a:alphaModFix/>
            </a:blip>
            <a:srcRect b="14636" l="3471" r="3462" t="3777"/>
            <a:stretch/>
          </p:blipFill>
          <p:spPr>
            <a:xfrm>
              <a:off x="0" y="-7100"/>
              <a:ext cx="3570974" cy="515768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9" name="Google Shape;339;p39"/>
            <p:cNvSpPr/>
            <p:nvPr/>
          </p:nvSpPr>
          <p:spPr>
            <a:xfrm>
              <a:off x="272550" y="687450"/>
              <a:ext cx="1368000" cy="1153800"/>
            </a:xfrm>
            <a:prstGeom prst="rect">
              <a:avLst/>
            </a:prstGeom>
            <a:noFill/>
            <a:ln cap="flat" cmpd="sng" w="19050">
              <a:solidFill>
                <a:srgbClr val="BF371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0" name="Google Shape;340;p39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Focus Area 1: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   Northwest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p39"/>
          <p:cNvSpPr txBox="1"/>
          <p:nvPr/>
        </p:nvSpPr>
        <p:spPr>
          <a:xfrm>
            <a:off x="6493525" y="1370475"/>
            <a:ext cx="2324100" cy="27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We set the focus on a smaller extent within the study area to highlight the transition patches generated by the package.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40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Extent Northwest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8" name="Google Shape;348;p40"/>
          <p:cNvSpPr txBox="1"/>
          <p:nvPr/>
        </p:nvSpPr>
        <p:spPr>
          <a:xfrm>
            <a:off x="58281" y="572700"/>
            <a:ext cx="4019700" cy="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2"/>
                </a:solidFill>
              </a:rPr>
              <a:t>1999-2014 Mangrove Change </a:t>
            </a:r>
            <a:endParaRPr b="1" sz="1600">
              <a:solidFill>
                <a:schemeClr val="dk2"/>
              </a:solidFill>
            </a:endParaRPr>
          </a:p>
        </p:txBody>
      </p:sp>
      <p:pic>
        <p:nvPicPr>
          <p:cNvPr id="349" name="Google Shape;349;p40"/>
          <p:cNvPicPr preferRelativeResize="0"/>
          <p:nvPr/>
        </p:nvPicPr>
        <p:blipFill rotWithShape="1">
          <a:blip r:embed="rId3">
            <a:alphaModFix/>
          </a:blip>
          <a:srcRect b="469" l="12933" r="16811" t="3615"/>
          <a:stretch/>
        </p:blipFill>
        <p:spPr>
          <a:xfrm>
            <a:off x="4930425" y="668575"/>
            <a:ext cx="4019773" cy="3879938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40"/>
          <p:cNvPicPr preferRelativeResize="0"/>
          <p:nvPr/>
        </p:nvPicPr>
        <p:blipFill rotWithShape="1">
          <a:blip r:embed="rId4">
            <a:alphaModFix/>
          </a:blip>
          <a:srcRect b="47205" l="26900" r="32080" t="27495"/>
          <a:stretch/>
        </p:blipFill>
        <p:spPr>
          <a:xfrm>
            <a:off x="2853375" y="2173988"/>
            <a:ext cx="1824225" cy="795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Google Shape;355;p41"/>
          <p:cNvPicPr preferRelativeResize="0"/>
          <p:nvPr/>
        </p:nvPicPr>
        <p:blipFill rotWithShape="1">
          <a:blip r:embed="rId3">
            <a:alphaModFix/>
          </a:blip>
          <a:srcRect b="6279" l="2803" r="2803" t="3630"/>
          <a:stretch/>
        </p:blipFill>
        <p:spPr>
          <a:xfrm>
            <a:off x="58275" y="884975"/>
            <a:ext cx="3090412" cy="4171848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41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DynamicPATCH - Northwest</a:t>
            </a:r>
            <a:endParaRPr/>
          </a:p>
        </p:txBody>
      </p:sp>
      <p:sp>
        <p:nvSpPr>
          <p:cNvPr id="357" name="Google Shape;357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58" name="Google Shape;358;p41"/>
          <p:cNvCxnSpPr/>
          <p:nvPr/>
        </p:nvCxnSpPr>
        <p:spPr>
          <a:xfrm>
            <a:off x="1593525" y="2152175"/>
            <a:ext cx="3327000" cy="2303100"/>
          </a:xfrm>
          <a:prstGeom prst="straightConnector1">
            <a:avLst/>
          </a:prstGeom>
          <a:noFill/>
          <a:ln cap="flat" cmpd="sng" w="19050">
            <a:solidFill>
              <a:srgbClr val="BF371F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59" name="Google Shape;359;p41"/>
          <p:cNvPicPr preferRelativeResize="0"/>
          <p:nvPr/>
        </p:nvPicPr>
        <p:blipFill rotWithShape="1">
          <a:blip r:embed="rId4">
            <a:alphaModFix/>
          </a:blip>
          <a:srcRect b="0" l="0" r="0" t="3623"/>
          <a:stretch/>
        </p:blipFill>
        <p:spPr>
          <a:xfrm>
            <a:off x="3236187" y="3170275"/>
            <a:ext cx="1331075" cy="18865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60" name="Google Shape;360;p41"/>
          <p:cNvCxnSpPr/>
          <p:nvPr/>
        </p:nvCxnSpPr>
        <p:spPr>
          <a:xfrm flipH="1" rot="10800000">
            <a:off x="1593850" y="782175"/>
            <a:ext cx="3339000" cy="351300"/>
          </a:xfrm>
          <a:prstGeom prst="straightConnector1">
            <a:avLst/>
          </a:prstGeom>
          <a:noFill/>
          <a:ln cap="flat" cmpd="sng" w="19050">
            <a:solidFill>
              <a:srgbClr val="BF371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1" name="Google Shape;361;p41"/>
          <p:cNvSpPr txBox="1"/>
          <p:nvPr/>
        </p:nvSpPr>
        <p:spPr>
          <a:xfrm>
            <a:off x="58275" y="572700"/>
            <a:ext cx="3090300" cy="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</a:rPr>
              <a:t>1999-2014 Transition Patterns</a:t>
            </a:r>
            <a:endParaRPr b="1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2"/>
              </a:solidFill>
            </a:endParaRPr>
          </a:p>
        </p:txBody>
      </p:sp>
      <p:pic>
        <p:nvPicPr>
          <p:cNvPr id="362" name="Google Shape;362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30426" y="773738"/>
            <a:ext cx="4019774" cy="3688450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p41"/>
          <p:cNvSpPr txBox="1"/>
          <p:nvPr/>
        </p:nvSpPr>
        <p:spPr>
          <a:xfrm>
            <a:off x="3250700" y="1165638"/>
            <a:ext cx="1577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</a:rPr>
              <a:t>Connectivity = 8</a:t>
            </a:r>
            <a:endParaRPr b="1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/>
          <p:nvPr>
            <p:ph idx="1" type="body"/>
          </p:nvPr>
        </p:nvSpPr>
        <p:spPr>
          <a:xfrm>
            <a:off x="178800" y="133625"/>
            <a:ext cx="8965200" cy="437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</a:rPr>
              <a:t>Research Goals</a:t>
            </a:r>
            <a:endParaRPr sz="2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en"/>
              <a:t>Provide feedback to Aiyin Zhang about the utility of DynamicPATCH from a user-perspective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en"/>
              <a:t>Provide additional data to Blue Forests about the dynamics of land change in areas most useful to them (primarily Muna Island)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en"/>
              <a:t>Document a guide to using DynamicPATCH and show the results of our  Muna Island case study on this </a:t>
            </a:r>
            <a:r>
              <a:rPr lang="en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GitHub Repository</a:t>
            </a:r>
            <a:endParaRPr/>
          </a:p>
        </p:txBody>
      </p:sp>
      <p:sp>
        <p:nvSpPr>
          <p:cNvPr id="74" name="Google Shape;74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42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Extent Northwest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0" name="Google Shape;370;p42"/>
          <p:cNvSpPr txBox="1"/>
          <p:nvPr/>
        </p:nvSpPr>
        <p:spPr>
          <a:xfrm>
            <a:off x="58281" y="572700"/>
            <a:ext cx="4019700" cy="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2"/>
                </a:solidFill>
              </a:rPr>
              <a:t>2014-20</a:t>
            </a:r>
            <a:r>
              <a:rPr b="1" lang="en" sz="1600">
                <a:solidFill>
                  <a:schemeClr val="dk2"/>
                </a:solidFill>
              </a:rPr>
              <a:t>18 Mangrove Change </a:t>
            </a:r>
            <a:endParaRPr b="1" sz="1600">
              <a:solidFill>
                <a:schemeClr val="dk2"/>
              </a:solidFill>
            </a:endParaRPr>
          </a:p>
        </p:txBody>
      </p:sp>
      <p:pic>
        <p:nvPicPr>
          <p:cNvPr id="371" name="Google Shape;371;p42"/>
          <p:cNvPicPr preferRelativeResize="0"/>
          <p:nvPr/>
        </p:nvPicPr>
        <p:blipFill rotWithShape="1">
          <a:blip r:embed="rId3">
            <a:alphaModFix/>
          </a:blip>
          <a:srcRect b="0" l="13375" r="13375" t="0"/>
          <a:stretch/>
        </p:blipFill>
        <p:spPr>
          <a:xfrm>
            <a:off x="4930425" y="668575"/>
            <a:ext cx="4019773" cy="3879938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42"/>
          <p:cNvPicPr preferRelativeResize="0"/>
          <p:nvPr/>
        </p:nvPicPr>
        <p:blipFill rotWithShape="1">
          <a:blip r:embed="rId4">
            <a:alphaModFix/>
          </a:blip>
          <a:srcRect b="47205" l="26900" r="32080" t="27495"/>
          <a:stretch/>
        </p:blipFill>
        <p:spPr>
          <a:xfrm>
            <a:off x="2853375" y="2173988"/>
            <a:ext cx="1824225" cy="795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7" name="Google Shape;377;p43"/>
          <p:cNvPicPr preferRelativeResize="0"/>
          <p:nvPr/>
        </p:nvPicPr>
        <p:blipFill rotWithShape="1">
          <a:blip r:embed="rId3">
            <a:alphaModFix/>
          </a:blip>
          <a:srcRect b="2475" l="2880" r="135" t="3768"/>
          <a:stretch/>
        </p:blipFill>
        <p:spPr>
          <a:xfrm>
            <a:off x="58275" y="898800"/>
            <a:ext cx="3165549" cy="4328325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43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DynamicPATCH - Northwest</a:t>
            </a:r>
            <a:endParaRPr/>
          </a:p>
        </p:txBody>
      </p:sp>
      <p:sp>
        <p:nvSpPr>
          <p:cNvPr id="379" name="Google Shape;379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0" name="Google Shape;380;p43"/>
          <p:cNvSpPr txBox="1"/>
          <p:nvPr/>
        </p:nvSpPr>
        <p:spPr>
          <a:xfrm>
            <a:off x="58275" y="572700"/>
            <a:ext cx="3068400" cy="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</a:rPr>
              <a:t>2014-2018 Transition Patterns</a:t>
            </a:r>
            <a:endParaRPr b="1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2"/>
              </a:solidFill>
            </a:endParaRPr>
          </a:p>
        </p:txBody>
      </p:sp>
      <p:cxnSp>
        <p:nvCxnSpPr>
          <p:cNvPr id="381" name="Google Shape;381;p43"/>
          <p:cNvCxnSpPr/>
          <p:nvPr/>
        </p:nvCxnSpPr>
        <p:spPr>
          <a:xfrm>
            <a:off x="1593525" y="2152175"/>
            <a:ext cx="3327000" cy="2303100"/>
          </a:xfrm>
          <a:prstGeom prst="straightConnector1">
            <a:avLst/>
          </a:prstGeom>
          <a:noFill/>
          <a:ln cap="flat" cmpd="sng" w="19050">
            <a:solidFill>
              <a:srgbClr val="BF371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2" name="Google Shape;382;p43"/>
          <p:cNvCxnSpPr/>
          <p:nvPr/>
        </p:nvCxnSpPr>
        <p:spPr>
          <a:xfrm flipH="1" rot="10800000">
            <a:off x="1593850" y="782175"/>
            <a:ext cx="3339000" cy="351300"/>
          </a:xfrm>
          <a:prstGeom prst="straightConnector1">
            <a:avLst/>
          </a:prstGeom>
          <a:noFill/>
          <a:ln cap="flat" cmpd="sng" w="19050">
            <a:solidFill>
              <a:srgbClr val="BF371F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83" name="Google Shape;383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30426" y="773738"/>
            <a:ext cx="4019774" cy="3688450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p43"/>
          <p:cNvSpPr txBox="1"/>
          <p:nvPr/>
        </p:nvSpPr>
        <p:spPr>
          <a:xfrm>
            <a:off x="3207200" y="3239425"/>
            <a:ext cx="5945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385" name="Google Shape;385;p43"/>
          <p:cNvPicPr preferRelativeResize="0"/>
          <p:nvPr/>
        </p:nvPicPr>
        <p:blipFill rotWithShape="1">
          <a:blip r:embed="rId5">
            <a:alphaModFix/>
          </a:blip>
          <a:srcRect b="0" l="0" r="0" t="3623"/>
          <a:stretch/>
        </p:blipFill>
        <p:spPr>
          <a:xfrm>
            <a:off x="3236187" y="3170275"/>
            <a:ext cx="1331075" cy="1886550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p43"/>
          <p:cNvSpPr txBox="1"/>
          <p:nvPr/>
        </p:nvSpPr>
        <p:spPr>
          <a:xfrm>
            <a:off x="3250700" y="1165638"/>
            <a:ext cx="1577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</a:rPr>
              <a:t>Connectivity = 8</a:t>
            </a:r>
            <a:endParaRPr b="1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44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Extent Northwest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3" name="Google Shape;393;p44"/>
          <p:cNvSpPr txBox="1"/>
          <p:nvPr/>
        </p:nvSpPr>
        <p:spPr>
          <a:xfrm>
            <a:off x="58281" y="572700"/>
            <a:ext cx="4019700" cy="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2"/>
                </a:solidFill>
              </a:rPr>
              <a:t>2018-2020 Mangrove Change </a:t>
            </a:r>
            <a:endParaRPr b="1" sz="1600">
              <a:solidFill>
                <a:schemeClr val="dk2"/>
              </a:solidFill>
            </a:endParaRPr>
          </a:p>
        </p:txBody>
      </p:sp>
      <p:pic>
        <p:nvPicPr>
          <p:cNvPr id="394" name="Google Shape;394;p44"/>
          <p:cNvPicPr preferRelativeResize="0"/>
          <p:nvPr/>
        </p:nvPicPr>
        <p:blipFill rotWithShape="1">
          <a:blip r:embed="rId3">
            <a:alphaModFix/>
          </a:blip>
          <a:srcRect b="0" l="13375" r="13375" t="0"/>
          <a:stretch/>
        </p:blipFill>
        <p:spPr>
          <a:xfrm>
            <a:off x="4930425" y="668575"/>
            <a:ext cx="4019773" cy="3879938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p44"/>
          <p:cNvPicPr preferRelativeResize="0"/>
          <p:nvPr/>
        </p:nvPicPr>
        <p:blipFill rotWithShape="1">
          <a:blip r:embed="rId4">
            <a:alphaModFix/>
          </a:blip>
          <a:srcRect b="47205" l="26900" r="32080" t="27495"/>
          <a:stretch/>
        </p:blipFill>
        <p:spPr>
          <a:xfrm>
            <a:off x="2853375" y="2173988"/>
            <a:ext cx="1824225" cy="795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0" name="Google Shape;400;p45"/>
          <p:cNvPicPr preferRelativeResize="0"/>
          <p:nvPr/>
        </p:nvPicPr>
        <p:blipFill rotWithShape="1">
          <a:blip r:embed="rId3">
            <a:alphaModFix/>
          </a:blip>
          <a:srcRect b="6149" l="2832" r="2747" t="3817"/>
          <a:stretch/>
        </p:blipFill>
        <p:spPr>
          <a:xfrm>
            <a:off x="58270" y="898800"/>
            <a:ext cx="3083129" cy="4158024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p45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DynamicPATCH - Northwest</a:t>
            </a:r>
            <a:endParaRPr/>
          </a:p>
        </p:txBody>
      </p:sp>
      <p:sp>
        <p:nvSpPr>
          <p:cNvPr id="402" name="Google Shape;402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3" name="Google Shape;403;p45"/>
          <p:cNvSpPr txBox="1"/>
          <p:nvPr/>
        </p:nvSpPr>
        <p:spPr>
          <a:xfrm>
            <a:off x="58276" y="572700"/>
            <a:ext cx="3083100" cy="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</a:rPr>
              <a:t>2018-2020 Transition Patterns</a:t>
            </a:r>
            <a:endParaRPr b="1">
              <a:solidFill>
                <a:schemeClr val="dk2"/>
              </a:solidFill>
            </a:endParaRPr>
          </a:p>
        </p:txBody>
      </p:sp>
      <p:cxnSp>
        <p:nvCxnSpPr>
          <p:cNvPr id="404" name="Google Shape;404;p45"/>
          <p:cNvCxnSpPr/>
          <p:nvPr/>
        </p:nvCxnSpPr>
        <p:spPr>
          <a:xfrm>
            <a:off x="1593525" y="2152175"/>
            <a:ext cx="3327000" cy="2303100"/>
          </a:xfrm>
          <a:prstGeom prst="straightConnector1">
            <a:avLst/>
          </a:prstGeom>
          <a:noFill/>
          <a:ln cap="flat" cmpd="sng" w="19050">
            <a:solidFill>
              <a:srgbClr val="BF371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5" name="Google Shape;405;p45"/>
          <p:cNvCxnSpPr/>
          <p:nvPr/>
        </p:nvCxnSpPr>
        <p:spPr>
          <a:xfrm flipH="1" rot="10800000">
            <a:off x="1593850" y="782175"/>
            <a:ext cx="3339000" cy="351300"/>
          </a:xfrm>
          <a:prstGeom prst="straightConnector1">
            <a:avLst/>
          </a:prstGeom>
          <a:noFill/>
          <a:ln cap="flat" cmpd="sng" w="19050">
            <a:solidFill>
              <a:srgbClr val="BF371F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406" name="Google Shape;406;p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30426" y="773738"/>
            <a:ext cx="4019774" cy="3688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p45"/>
          <p:cNvPicPr preferRelativeResize="0"/>
          <p:nvPr/>
        </p:nvPicPr>
        <p:blipFill rotWithShape="1">
          <a:blip r:embed="rId5">
            <a:alphaModFix/>
          </a:blip>
          <a:srcRect b="0" l="0" r="0" t="3623"/>
          <a:stretch/>
        </p:blipFill>
        <p:spPr>
          <a:xfrm>
            <a:off x="3236187" y="3170275"/>
            <a:ext cx="1331075" cy="1886550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45"/>
          <p:cNvSpPr txBox="1"/>
          <p:nvPr/>
        </p:nvSpPr>
        <p:spPr>
          <a:xfrm>
            <a:off x="3250700" y="1165638"/>
            <a:ext cx="1577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</a:rPr>
              <a:t>Connectivity = 8</a:t>
            </a:r>
            <a:endParaRPr b="1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46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Extent Northwest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Google Shape;414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15" name="Google Shape;415;p46"/>
          <p:cNvSpPr txBox="1"/>
          <p:nvPr/>
        </p:nvSpPr>
        <p:spPr>
          <a:xfrm>
            <a:off x="58281" y="572700"/>
            <a:ext cx="4019700" cy="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2"/>
                </a:solidFill>
              </a:rPr>
              <a:t>2020-2022 Mangrove Change </a:t>
            </a:r>
            <a:endParaRPr b="1" sz="1600">
              <a:solidFill>
                <a:schemeClr val="dk2"/>
              </a:solidFill>
            </a:endParaRPr>
          </a:p>
        </p:txBody>
      </p:sp>
      <p:pic>
        <p:nvPicPr>
          <p:cNvPr id="416" name="Google Shape;416;p46"/>
          <p:cNvPicPr preferRelativeResize="0"/>
          <p:nvPr/>
        </p:nvPicPr>
        <p:blipFill rotWithShape="1">
          <a:blip r:embed="rId3">
            <a:alphaModFix/>
          </a:blip>
          <a:srcRect b="0" l="13375" r="13375" t="0"/>
          <a:stretch/>
        </p:blipFill>
        <p:spPr>
          <a:xfrm>
            <a:off x="4930425" y="668575"/>
            <a:ext cx="4019773" cy="3879938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Google Shape;417;p46"/>
          <p:cNvPicPr preferRelativeResize="0"/>
          <p:nvPr/>
        </p:nvPicPr>
        <p:blipFill rotWithShape="1">
          <a:blip r:embed="rId4">
            <a:alphaModFix/>
          </a:blip>
          <a:srcRect b="47205" l="26900" r="32080" t="27495"/>
          <a:stretch/>
        </p:blipFill>
        <p:spPr>
          <a:xfrm>
            <a:off x="2853375" y="2173988"/>
            <a:ext cx="1824225" cy="795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2" name="Google Shape;422;p47"/>
          <p:cNvPicPr preferRelativeResize="0"/>
          <p:nvPr/>
        </p:nvPicPr>
        <p:blipFill rotWithShape="1">
          <a:blip r:embed="rId3">
            <a:alphaModFix/>
          </a:blip>
          <a:srcRect b="6328" l="2809" r="2922" t="3784"/>
          <a:stretch/>
        </p:blipFill>
        <p:spPr>
          <a:xfrm>
            <a:off x="58275" y="898800"/>
            <a:ext cx="3083107" cy="4158024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p47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DynamicPATCH - Northwest</a:t>
            </a:r>
            <a:endParaRPr/>
          </a:p>
        </p:txBody>
      </p:sp>
      <p:sp>
        <p:nvSpPr>
          <p:cNvPr id="424" name="Google Shape;424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25" name="Google Shape;425;p47"/>
          <p:cNvSpPr txBox="1"/>
          <p:nvPr/>
        </p:nvSpPr>
        <p:spPr>
          <a:xfrm>
            <a:off x="58276" y="572700"/>
            <a:ext cx="3083100" cy="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</a:rPr>
              <a:t>2020-2022 Transition Patterns</a:t>
            </a:r>
            <a:endParaRPr b="1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2"/>
              </a:solidFill>
            </a:endParaRPr>
          </a:p>
        </p:txBody>
      </p:sp>
      <p:cxnSp>
        <p:nvCxnSpPr>
          <p:cNvPr id="426" name="Google Shape;426;p47"/>
          <p:cNvCxnSpPr/>
          <p:nvPr/>
        </p:nvCxnSpPr>
        <p:spPr>
          <a:xfrm>
            <a:off x="1593525" y="2152175"/>
            <a:ext cx="3327000" cy="2303100"/>
          </a:xfrm>
          <a:prstGeom prst="straightConnector1">
            <a:avLst/>
          </a:prstGeom>
          <a:noFill/>
          <a:ln cap="flat" cmpd="sng" w="19050">
            <a:solidFill>
              <a:srgbClr val="BF371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7" name="Google Shape;427;p47"/>
          <p:cNvCxnSpPr/>
          <p:nvPr/>
        </p:nvCxnSpPr>
        <p:spPr>
          <a:xfrm flipH="1" rot="10800000">
            <a:off x="1593850" y="782175"/>
            <a:ext cx="3339000" cy="351300"/>
          </a:xfrm>
          <a:prstGeom prst="straightConnector1">
            <a:avLst/>
          </a:prstGeom>
          <a:noFill/>
          <a:ln cap="flat" cmpd="sng" w="19050">
            <a:solidFill>
              <a:srgbClr val="BF371F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428" name="Google Shape;428;p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30426" y="773738"/>
            <a:ext cx="4019774" cy="3688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p47"/>
          <p:cNvPicPr preferRelativeResize="0"/>
          <p:nvPr/>
        </p:nvPicPr>
        <p:blipFill rotWithShape="1">
          <a:blip r:embed="rId5">
            <a:alphaModFix/>
          </a:blip>
          <a:srcRect b="0" l="0" r="0" t="3623"/>
          <a:stretch/>
        </p:blipFill>
        <p:spPr>
          <a:xfrm>
            <a:off x="3236187" y="3170275"/>
            <a:ext cx="1331075" cy="1886550"/>
          </a:xfrm>
          <a:prstGeom prst="rect">
            <a:avLst/>
          </a:prstGeom>
          <a:noFill/>
          <a:ln>
            <a:noFill/>
          </a:ln>
        </p:spPr>
      </p:pic>
      <p:sp>
        <p:nvSpPr>
          <p:cNvPr id="430" name="Google Shape;430;p47"/>
          <p:cNvSpPr txBox="1"/>
          <p:nvPr/>
        </p:nvSpPr>
        <p:spPr>
          <a:xfrm>
            <a:off x="3250700" y="1165638"/>
            <a:ext cx="1577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</a:rPr>
              <a:t>Connectivity = 8</a:t>
            </a:r>
            <a:endParaRPr b="1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48"/>
          <p:cNvSpPr txBox="1"/>
          <p:nvPr>
            <p:ph type="title"/>
          </p:nvPr>
        </p:nvSpPr>
        <p:spPr>
          <a:xfrm>
            <a:off x="0" y="0"/>
            <a:ext cx="931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Mangrove Change Over the Entire Spatial and Temporal Extent</a:t>
            </a:r>
            <a:endParaRPr/>
          </a:p>
        </p:txBody>
      </p:sp>
      <p:sp>
        <p:nvSpPr>
          <p:cNvPr id="436" name="Google Shape;436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437" name="Google Shape;437;p48"/>
          <p:cNvGraphicFramePr/>
          <p:nvPr/>
        </p:nvGraphicFramePr>
        <p:xfrm>
          <a:off x="2399125" y="5726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{37D99D54-05B6-43AD-A50A-4CFB9FBD8AC2}</a:tableStyleId>
              </a:tblPr>
              <a:tblGrid>
                <a:gridCol w="1285700"/>
                <a:gridCol w="1289200"/>
                <a:gridCol w="1249875"/>
              </a:tblGrid>
              <a:tr h="3092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Patch Type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Pixel Count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Area (km2)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54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Appearing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905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600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905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0.14</a:t>
                      </a:r>
                      <a:endParaRPr sz="1000"/>
                    </a:p>
                  </a:txBody>
                  <a:tcPr marT="19050" marB="19050" marR="28575" marL="28575" anchor="b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3654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Merging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905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11,439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905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2.57</a:t>
                      </a:r>
                      <a:endParaRPr sz="1000"/>
                    </a:p>
                  </a:txBody>
                  <a:tcPr marT="19050" marB="19050" marR="28575" marL="28575" anchor="b"/>
                </a:tc>
              </a:tr>
              <a:tr h="3654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Filling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905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13,838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905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3.11</a:t>
                      </a:r>
                      <a:endParaRPr sz="1000"/>
                    </a:p>
                  </a:txBody>
                  <a:tcPr marT="19050" marB="19050" marR="28575" marL="28575" anchor="b"/>
                </a:tc>
              </a:tr>
              <a:tr h="3654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Expanding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905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5,309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905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1.19</a:t>
                      </a:r>
                      <a:endParaRPr sz="1000"/>
                    </a:p>
                  </a:txBody>
                  <a:tcPr marT="19050" marB="19050" marR="28575" marL="28575" anchor="b"/>
                </a:tc>
              </a:tr>
              <a:tr h="3654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Disappearing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2,487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0.55</a:t>
                      </a:r>
                      <a:endParaRPr sz="1000"/>
                    </a:p>
                  </a:txBody>
                  <a:tcPr marT="19050" marB="19050" marR="28575" marL="28575" anchor="b"/>
                </a:tc>
              </a:tr>
              <a:tr h="3654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Splitting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89,282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20.08</a:t>
                      </a:r>
                      <a:endParaRPr sz="1000"/>
                    </a:p>
                  </a:txBody>
                  <a:tcPr marT="19050" marB="19050" marR="28575" marL="28575" anchor="b"/>
                </a:tc>
              </a:tr>
              <a:tr h="3654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Perforating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13,727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3.09</a:t>
                      </a:r>
                      <a:endParaRPr sz="1000"/>
                    </a:p>
                  </a:txBody>
                  <a:tcPr marT="19050" marB="19050" marR="28575" marL="28575" anchor="b"/>
                </a:tc>
              </a:tr>
              <a:tr h="3654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Contracting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53,620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12.06</a:t>
                      </a:r>
                      <a:endParaRPr sz="1000"/>
                    </a:p>
                  </a:txBody>
                  <a:tcPr marT="19050" marB="19050" marR="28575" marL="28575" anchor="b"/>
                </a:tc>
              </a:tr>
              <a:tr h="3654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Gross Gain</a:t>
                      </a:r>
                      <a:endParaRPr b="1" sz="1000"/>
                    </a:p>
                  </a:txBody>
                  <a:tcPr marT="19050" marB="19050" marR="28575" marL="28575" anchor="b">
                    <a:lnT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31,186</a:t>
                      </a:r>
                      <a:endParaRPr b="1" sz="1000"/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7.01</a:t>
                      </a:r>
                      <a:endParaRPr b="1" sz="1000"/>
                    </a:p>
                  </a:txBody>
                  <a:tcPr marT="19050" marB="19050" marR="28575" marL="28575" anchor="b"/>
                </a:tc>
              </a:tr>
              <a:tr h="3654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Gross </a:t>
                      </a:r>
                      <a:r>
                        <a:rPr b="1" lang="en" sz="1000"/>
                        <a:t>Loss</a:t>
                      </a:r>
                      <a:endParaRPr b="1" sz="1000"/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159,116</a:t>
                      </a:r>
                      <a:endParaRPr b="1" sz="1000"/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35.78</a:t>
                      </a:r>
                      <a:endParaRPr b="1" sz="1000"/>
                    </a:p>
                  </a:txBody>
                  <a:tcPr marT="19050" marB="19050" marR="28575" marL="28575" anchor="b"/>
                </a:tc>
              </a:tr>
              <a:tr h="3654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Net Change</a:t>
                      </a:r>
                      <a:endParaRPr b="1" sz="1000"/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-127,930</a:t>
                      </a:r>
                      <a:endParaRPr b="1" sz="1000"/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-28.77</a:t>
                      </a:r>
                      <a:endParaRPr b="1" sz="1000"/>
                    </a:p>
                  </a:txBody>
                  <a:tcPr marT="19050" marB="19050" marR="28575" marL="28575" anchor="b"/>
                </a:tc>
              </a:tr>
            </a:tbl>
          </a:graphicData>
        </a:graphic>
      </p:graphicFrame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49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Results from DynamicPATCH (</a:t>
            </a:r>
            <a:r>
              <a:rPr lang="en">
                <a:solidFill>
                  <a:srgbClr val="FF0000"/>
                </a:solidFill>
              </a:rPr>
              <a:t>Connectivity 4</a:t>
            </a:r>
            <a:r>
              <a:rPr lang="en"/>
              <a:t>, Full Extent)</a:t>
            </a:r>
            <a:endParaRPr/>
          </a:p>
        </p:txBody>
      </p:sp>
      <p:sp>
        <p:nvSpPr>
          <p:cNvPr id="443" name="Google Shape;443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44" name="Google Shape;444;p49"/>
          <p:cNvSpPr txBox="1"/>
          <p:nvPr/>
        </p:nvSpPr>
        <p:spPr>
          <a:xfrm>
            <a:off x="529025" y="683600"/>
            <a:ext cx="3657600" cy="6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Number of Transition Patches for Each Transition Type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445" name="Google Shape;445;p49"/>
          <p:cNvSpPr txBox="1"/>
          <p:nvPr/>
        </p:nvSpPr>
        <p:spPr>
          <a:xfrm>
            <a:off x="4895850" y="572700"/>
            <a:ext cx="4021500" cy="15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A high number of contracting patches, especially from 1999-2014, indicates loss within patches of stable presence.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446" name="Google Shape;446;p49"/>
          <p:cNvSpPr txBox="1"/>
          <p:nvPr/>
        </p:nvSpPr>
        <p:spPr>
          <a:xfrm>
            <a:off x="4895850" y="2585688"/>
            <a:ext cx="4021500" cy="17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A high number of perforating patches, also from 1999-2014 and 2014-2018, indicates “gaps” of absence within patches of presence are increasing. This however does not change the overall number of patches.</a:t>
            </a:r>
            <a:endParaRPr sz="1800">
              <a:solidFill>
                <a:schemeClr val="dk2"/>
              </a:solidFill>
            </a:endParaRPr>
          </a:p>
        </p:txBody>
      </p:sp>
      <p:grpSp>
        <p:nvGrpSpPr>
          <p:cNvPr id="447" name="Google Shape;447;p49"/>
          <p:cNvGrpSpPr/>
          <p:nvPr/>
        </p:nvGrpSpPr>
        <p:grpSpPr>
          <a:xfrm>
            <a:off x="5386013" y="4456100"/>
            <a:ext cx="2324836" cy="548900"/>
            <a:chOff x="5386013" y="4456100"/>
            <a:chExt cx="2324836" cy="548900"/>
          </a:xfrm>
        </p:grpSpPr>
        <p:pic>
          <p:nvPicPr>
            <p:cNvPr id="448" name="Google Shape;448;p49"/>
            <p:cNvPicPr preferRelativeResize="0"/>
            <p:nvPr/>
          </p:nvPicPr>
          <p:blipFill rotWithShape="1">
            <a:blip r:embed="rId3">
              <a:alphaModFix/>
            </a:blip>
            <a:srcRect b="65662" l="65576" r="29313" t="24823"/>
            <a:stretch/>
          </p:blipFill>
          <p:spPr>
            <a:xfrm>
              <a:off x="7101605" y="4456125"/>
              <a:ext cx="392173" cy="3935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9" name="Google Shape;449;p49"/>
            <p:cNvPicPr preferRelativeResize="0"/>
            <p:nvPr/>
          </p:nvPicPr>
          <p:blipFill rotWithShape="1">
            <a:blip r:embed="rId3">
              <a:alphaModFix/>
            </a:blip>
            <a:srcRect b="65662" l="38910" r="56309" t="24823"/>
            <a:stretch/>
          </p:blipFill>
          <p:spPr>
            <a:xfrm>
              <a:off x="5756070" y="4456100"/>
              <a:ext cx="366849" cy="3935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0" name="Google Shape;450;p49"/>
            <p:cNvPicPr preferRelativeResize="0"/>
            <p:nvPr/>
          </p:nvPicPr>
          <p:blipFill rotWithShape="1">
            <a:blip r:embed="rId3">
              <a:alphaModFix/>
            </a:blip>
            <a:srcRect b="63154" l="30953" r="54621" t="34651"/>
            <a:stretch/>
          </p:blipFill>
          <p:spPr>
            <a:xfrm>
              <a:off x="5386013" y="4914250"/>
              <a:ext cx="1106951" cy="90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1" name="Google Shape;451;p49"/>
            <p:cNvPicPr preferRelativeResize="0"/>
            <p:nvPr/>
          </p:nvPicPr>
          <p:blipFill rotWithShape="1">
            <a:blip r:embed="rId3">
              <a:alphaModFix/>
            </a:blip>
            <a:srcRect b="63154" l="58152" r="28042" t="34651"/>
            <a:stretch/>
          </p:blipFill>
          <p:spPr>
            <a:xfrm>
              <a:off x="6651473" y="4914250"/>
              <a:ext cx="1059375" cy="907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52" name="Google Shape;452;p49"/>
          <p:cNvGrpSpPr/>
          <p:nvPr/>
        </p:nvGrpSpPr>
        <p:grpSpPr>
          <a:xfrm>
            <a:off x="5802238" y="1860825"/>
            <a:ext cx="2324836" cy="556938"/>
            <a:chOff x="5203113" y="2028350"/>
            <a:chExt cx="2324836" cy="556938"/>
          </a:xfrm>
        </p:grpSpPr>
        <p:pic>
          <p:nvPicPr>
            <p:cNvPr id="453" name="Google Shape;453;p49"/>
            <p:cNvPicPr preferRelativeResize="0"/>
            <p:nvPr/>
          </p:nvPicPr>
          <p:blipFill rotWithShape="1">
            <a:blip r:embed="rId3">
              <a:alphaModFix/>
            </a:blip>
            <a:srcRect b="65662" l="45157" r="49668" t="24823"/>
            <a:stretch/>
          </p:blipFill>
          <p:spPr>
            <a:xfrm>
              <a:off x="5558038" y="2028350"/>
              <a:ext cx="397125" cy="3935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4" name="Google Shape;454;p49"/>
            <p:cNvPicPr preferRelativeResize="0"/>
            <p:nvPr/>
          </p:nvPicPr>
          <p:blipFill rotWithShape="1">
            <a:blip r:embed="rId3">
              <a:alphaModFix/>
            </a:blip>
            <a:srcRect b="65662" l="72161" r="23057" t="24823"/>
            <a:stretch/>
          </p:blipFill>
          <p:spPr>
            <a:xfrm>
              <a:off x="6814836" y="2028350"/>
              <a:ext cx="366849" cy="3935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5" name="Google Shape;455;p49"/>
            <p:cNvPicPr preferRelativeResize="0"/>
            <p:nvPr/>
          </p:nvPicPr>
          <p:blipFill rotWithShape="1">
            <a:blip r:embed="rId3">
              <a:alphaModFix/>
            </a:blip>
            <a:srcRect b="63154" l="30953" r="54621" t="34651"/>
            <a:stretch/>
          </p:blipFill>
          <p:spPr>
            <a:xfrm>
              <a:off x="5203113" y="2494538"/>
              <a:ext cx="1106951" cy="90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6" name="Google Shape;456;p49"/>
            <p:cNvPicPr preferRelativeResize="0"/>
            <p:nvPr/>
          </p:nvPicPr>
          <p:blipFill rotWithShape="1">
            <a:blip r:embed="rId3">
              <a:alphaModFix/>
            </a:blip>
            <a:srcRect b="63154" l="58152" r="28042" t="34651"/>
            <a:stretch/>
          </p:blipFill>
          <p:spPr>
            <a:xfrm>
              <a:off x="6468573" y="2494538"/>
              <a:ext cx="1059375" cy="907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57" name="Google Shape;457;p49"/>
          <p:cNvSpPr txBox="1"/>
          <p:nvPr/>
        </p:nvSpPr>
        <p:spPr>
          <a:xfrm>
            <a:off x="566188" y="4166700"/>
            <a:ext cx="4021500" cy="5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Each bar represents a time interval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458" name="Google Shape;458;p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8600" y="1510563"/>
            <a:ext cx="4211199" cy="252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50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Results from DynamicPATCH (</a:t>
            </a:r>
            <a:r>
              <a:rPr lang="en">
                <a:solidFill>
                  <a:srgbClr val="FF0000"/>
                </a:solidFill>
              </a:rPr>
              <a:t>Connectivity 8</a:t>
            </a:r>
            <a:r>
              <a:rPr lang="en"/>
              <a:t>, Full Extent)</a:t>
            </a:r>
            <a:endParaRPr/>
          </a:p>
        </p:txBody>
      </p:sp>
      <p:sp>
        <p:nvSpPr>
          <p:cNvPr id="464" name="Google Shape;464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65" name="Google Shape;465;p50"/>
          <p:cNvSpPr txBox="1"/>
          <p:nvPr/>
        </p:nvSpPr>
        <p:spPr>
          <a:xfrm>
            <a:off x="529025" y="683600"/>
            <a:ext cx="3657600" cy="6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Number of Transition Patches for Each Transition Type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466" name="Google Shape;466;p50"/>
          <p:cNvSpPr txBox="1"/>
          <p:nvPr/>
        </p:nvSpPr>
        <p:spPr>
          <a:xfrm>
            <a:off x="4895850" y="572700"/>
            <a:ext cx="4021500" cy="15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A high number of contracting patches, especially from 1999-2014, indicates loss within patches of stable presence.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467" name="Google Shape;467;p50"/>
          <p:cNvSpPr txBox="1"/>
          <p:nvPr/>
        </p:nvSpPr>
        <p:spPr>
          <a:xfrm>
            <a:off x="4895850" y="2585688"/>
            <a:ext cx="4021500" cy="17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A high number of perforating patches, also from 1999-2014 and 2014-2018, indicates “gaps” of absence within patches of presence are increasing. This however does not change the overall number of patches.</a:t>
            </a:r>
            <a:endParaRPr sz="1800">
              <a:solidFill>
                <a:schemeClr val="dk2"/>
              </a:solidFill>
            </a:endParaRPr>
          </a:p>
        </p:txBody>
      </p:sp>
      <p:grpSp>
        <p:nvGrpSpPr>
          <p:cNvPr id="468" name="Google Shape;468;p50"/>
          <p:cNvGrpSpPr/>
          <p:nvPr/>
        </p:nvGrpSpPr>
        <p:grpSpPr>
          <a:xfrm>
            <a:off x="5386013" y="4456100"/>
            <a:ext cx="2324836" cy="548900"/>
            <a:chOff x="5386013" y="4456100"/>
            <a:chExt cx="2324836" cy="548900"/>
          </a:xfrm>
        </p:grpSpPr>
        <p:pic>
          <p:nvPicPr>
            <p:cNvPr id="469" name="Google Shape;469;p50"/>
            <p:cNvPicPr preferRelativeResize="0"/>
            <p:nvPr/>
          </p:nvPicPr>
          <p:blipFill rotWithShape="1">
            <a:blip r:embed="rId3">
              <a:alphaModFix/>
            </a:blip>
            <a:srcRect b="65662" l="65576" r="29313" t="24823"/>
            <a:stretch/>
          </p:blipFill>
          <p:spPr>
            <a:xfrm>
              <a:off x="7101605" y="4456125"/>
              <a:ext cx="392173" cy="3935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0" name="Google Shape;470;p50"/>
            <p:cNvPicPr preferRelativeResize="0"/>
            <p:nvPr/>
          </p:nvPicPr>
          <p:blipFill rotWithShape="1">
            <a:blip r:embed="rId3">
              <a:alphaModFix/>
            </a:blip>
            <a:srcRect b="65662" l="38910" r="56309" t="24823"/>
            <a:stretch/>
          </p:blipFill>
          <p:spPr>
            <a:xfrm>
              <a:off x="5756070" y="4456100"/>
              <a:ext cx="366849" cy="3935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1" name="Google Shape;471;p50"/>
            <p:cNvPicPr preferRelativeResize="0"/>
            <p:nvPr/>
          </p:nvPicPr>
          <p:blipFill rotWithShape="1">
            <a:blip r:embed="rId3">
              <a:alphaModFix/>
            </a:blip>
            <a:srcRect b="63154" l="30953" r="54621" t="34651"/>
            <a:stretch/>
          </p:blipFill>
          <p:spPr>
            <a:xfrm>
              <a:off x="5386013" y="4914250"/>
              <a:ext cx="1106951" cy="90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2" name="Google Shape;472;p50"/>
            <p:cNvPicPr preferRelativeResize="0"/>
            <p:nvPr/>
          </p:nvPicPr>
          <p:blipFill rotWithShape="1">
            <a:blip r:embed="rId3">
              <a:alphaModFix/>
            </a:blip>
            <a:srcRect b="63154" l="58152" r="28042" t="34651"/>
            <a:stretch/>
          </p:blipFill>
          <p:spPr>
            <a:xfrm>
              <a:off x="6651473" y="4914250"/>
              <a:ext cx="1059375" cy="907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73" name="Google Shape;473;p50"/>
          <p:cNvGrpSpPr/>
          <p:nvPr/>
        </p:nvGrpSpPr>
        <p:grpSpPr>
          <a:xfrm>
            <a:off x="5802238" y="1860825"/>
            <a:ext cx="2324836" cy="556938"/>
            <a:chOff x="5203113" y="2028350"/>
            <a:chExt cx="2324836" cy="556938"/>
          </a:xfrm>
        </p:grpSpPr>
        <p:pic>
          <p:nvPicPr>
            <p:cNvPr id="474" name="Google Shape;474;p50"/>
            <p:cNvPicPr preferRelativeResize="0"/>
            <p:nvPr/>
          </p:nvPicPr>
          <p:blipFill rotWithShape="1">
            <a:blip r:embed="rId3">
              <a:alphaModFix/>
            </a:blip>
            <a:srcRect b="65662" l="45157" r="49668" t="24823"/>
            <a:stretch/>
          </p:blipFill>
          <p:spPr>
            <a:xfrm>
              <a:off x="5558038" y="2028350"/>
              <a:ext cx="397125" cy="3935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5" name="Google Shape;475;p50"/>
            <p:cNvPicPr preferRelativeResize="0"/>
            <p:nvPr/>
          </p:nvPicPr>
          <p:blipFill rotWithShape="1">
            <a:blip r:embed="rId3">
              <a:alphaModFix/>
            </a:blip>
            <a:srcRect b="65662" l="72161" r="23057" t="24823"/>
            <a:stretch/>
          </p:blipFill>
          <p:spPr>
            <a:xfrm>
              <a:off x="6814836" y="2028350"/>
              <a:ext cx="366849" cy="3935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6" name="Google Shape;476;p50"/>
            <p:cNvPicPr preferRelativeResize="0"/>
            <p:nvPr/>
          </p:nvPicPr>
          <p:blipFill rotWithShape="1">
            <a:blip r:embed="rId3">
              <a:alphaModFix/>
            </a:blip>
            <a:srcRect b="63154" l="30953" r="54621" t="34651"/>
            <a:stretch/>
          </p:blipFill>
          <p:spPr>
            <a:xfrm>
              <a:off x="5203113" y="2494538"/>
              <a:ext cx="1106951" cy="90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7" name="Google Shape;477;p50"/>
            <p:cNvPicPr preferRelativeResize="0"/>
            <p:nvPr/>
          </p:nvPicPr>
          <p:blipFill rotWithShape="1">
            <a:blip r:embed="rId3">
              <a:alphaModFix/>
            </a:blip>
            <a:srcRect b="63154" l="58152" r="28042" t="34651"/>
            <a:stretch/>
          </p:blipFill>
          <p:spPr>
            <a:xfrm>
              <a:off x="6468573" y="2494538"/>
              <a:ext cx="1059375" cy="907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78" name="Google Shape;478;p50"/>
          <p:cNvSpPr txBox="1"/>
          <p:nvPr/>
        </p:nvSpPr>
        <p:spPr>
          <a:xfrm>
            <a:off x="566188" y="4166700"/>
            <a:ext cx="4021500" cy="5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Each bar represents a time interval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479" name="Google Shape;479;p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8600" y="1510563"/>
            <a:ext cx="4211199" cy="252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51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from DynamicPATCH (</a:t>
            </a:r>
            <a:r>
              <a:rPr lang="en">
                <a:solidFill>
                  <a:srgbClr val="FF0000"/>
                </a:solidFill>
              </a:rPr>
              <a:t>Connectivity 4</a:t>
            </a:r>
            <a:r>
              <a:rPr lang="en"/>
              <a:t>, Full Extent)</a:t>
            </a:r>
            <a:endParaRPr/>
          </a:p>
        </p:txBody>
      </p:sp>
      <p:sp>
        <p:nvSpPr>
          <p:cNvPr id="485" name="Google Shape;485;p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86" name="Google Shape;486;p51"/>
          <p:cNvSpPr txBox="1"/>
          <p:nvPr/>
        </p:nvSpPr>
        <p:spPr>
          <a:xfrm>
            <a:off x="4999650" y="1347550"/>
            <a:ext cx="4021500" cy="13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On average, transition patches that experience splitting as a transition type are largest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487" name="Google Shape;487;p51"/>
          <p:cNvSpPr txBox="1"/>
          <p:nvPr/>
        </p:nvSpPr>
        <p:spPr>
          <a:xfrm>
            <a:off x="523438" y="718475"/>
            <a:ext cx="39303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Distribution of Transition 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Patch Sizes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488" name="Google Shape;488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7288" y="1480475"/>
            <a:ext cx="4742624" cy="28436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/>
          <p:nvPr>
            <p:ph type="title"/>
          </p:nvPr>
        </p:nvSpPr>
        <p:spPr>
          <a:xfrm>
            <a:off x="311700" y="1850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Study Area</a:t>
            </a:r>
            <a:endParaRPr/>
          </a:p>
        </p:txBody>
      </p:sp>
      <p:sp>
        <p:nvSpPr>
          <p:cNvPr id="80" name="Google Shape;80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1" name="Google Shape;81;p16"/>
          <p:cNvPicPr preferRelativeResize="0"/>
          <p:nvPr/>
        </p:nvPicPr>
        <p:blipFill rotWithShape="1">
          <a:blip r:embed="rId3">
            <a:alphaModFix/>
          </a:blip>
          <a:srcRect b="11175" l="0" r="0" t="5240"/>
          <a:stretch/>
        </p:blipFill>
        <p:spPr>
          <a:xfrm>
            <a:off x="334725" y="757700"/>
            <a:ext cx="8474552" cy="4299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52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from DynamicPATCH (</a:t>
            </a:r>
            <a:r>
              <a:rPr lang="en">
                <a:solidFill>
                  <a:srgbClr val="FF0000"/>
                </a:solidFill>
              </a:rPr>
              <a:t>Connectivity 8</a:t>
            </a:r>
            <a:r>
              <a:rPr lang="en"/>
              <a:t>, Full Extent)</a:t>
            </a:r>
            <a:endParaRPr/>
          </a:p>
        </p:txBody>
      </p:sp>
      <p:sp>
        <p:nvSpPr>
          <p:cNvPr id="494" name="Google Shape;494;p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95" name="Google Shape;495;p52"/>
          <p:cNvSpPr txBox="1"/>
          <p:nvPr/>
        </p:nvSpPr>
        <p:spPr>
          <a:xfrm>
            <a:off x="4999650" y="1347550"/>
            <a:ext cx="4021500" cy="13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On average, transition patches that </a:t>
            </a:r>
            <a:r>
              <a:rPr lang="en" sz="1800">
                <a:solidFill>
                  <a:schemeClr val="dk2"/>
                </a:solidFill>
              </a:rPr>
              <a:t>experience</a:t>
            </a:r>
            <a:r>
              <a:rPr lang="en" sz="1800">
                <a:solidFill>
                  <a:schemeClr val="dk2"/>
                </a:solidFill>
              </a:rPr>
              <a:t> </a:t>
            </a:r>
            <a:r>
              <a:rPr lang="en" sz="1800">
                <a:solidFill>
                  <a:schemeClr val="dk2"/>
                </a:solidFill>
              </a:rPr>
              <a:t>splitting</a:t>
            </a:r>
            <a:r>
              <a:rPr lang="en" sz="1800">
                <a:solidFill>
                  <a:schemeClr val="dk2"/>
                </a:solidFill>
              </a:rPr>
              <a:t> as a transition type are largest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496" name="Google Shape;496;p52"/>
          <p:cNvSpPr txBox="1"/>
          <p:nvPr/>
        </p:nvSpPr>
        <p:spPr>
          <a:xfrm>
            <a:off x="523438" y="718475"/>
            <a:ext cx="39303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Distribution of Transition 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Patch Sizes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497" name="Google Shape;497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7288" y="1480475"/>
            <a:ext cx="4742624" cy="28436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53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Results from DynamicPATCH (</a:t>
            </a:r>
            <a:r>
              <a:rPr lang="en">
                <a:solidFill>
                  <a:srgbClr val="FF0000"/>
                </a:solidFill>
              </a:rPr>
              <a:t>Connectivity 4</a:t>
            </a:r>
            <a:r>
              <a:rPr lang="en"/>
              <a:t>, Full Extent)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p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04" name="Google Shape;504;p53"/>
          <p:cNvSpPr txBox="1"/>
          <p:nvPr/>
        </p:nvSpPr>
        <p:spPr>
          <a:xfrm>
            <a:off x="224625" y="604500"/>
            <a:ext cx="3657600" cy="6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Annual Gross Loss and Gross Gain by Transition Types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505" name="Google Shape;505;p53"/>
          <p:cNvSpPr txBox="1"/>
          <p:nvPr/>
        </p:nvSpPr>
        <p:spPr>
          <a:xfrm>
            <a:off x="4752938" y="572700"/>
            <a:ext cx="39303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Annual Gross Increase and Decrease in Number of Patches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506" name="Google Shape;506;p53"/>
          <p:cNvSpPr txBox="1"/>
          <p:nvPr/>
        </p:nvSpPr>
        <p:spPr>
          <a:xfrm>
            <a:off x="224625" y="3892750"/>
            <a:ext cx="82959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Possible impacts: Splitting, perforating and contracting of patches promotes habitat fragmentation in mangrove ecosystems, even if net loss is low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→ edge effects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→ potential threat to ecosystem (Bryan-Brown, Dale N., et al. (2020))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07" name="Google Shape;507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1275" y="1697100"/>
            <a:ext cx="4424801" cy="2195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8" name="Google Shape;508;p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52949" y="1697098"/>
            <a:ext cx="4424783" cy="2195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54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Results from DynamicPATCH (</a:t>
            </a:r>
            <a:r>
              <a:rPr lang="en">
                <a:solidFill>
                  <a:srgbClr val="FF0000"/>
                </a:solidFill>
              </a:rPr>
              <a:t>Connectivity 8</a:t>
            </a:r>
            <a:r>
              <a:rPr lang="en"/>
              <a:t>, Full Extent)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" name="Google Shape;514;p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5" name="Google Shape;515;p54"/>
          <p:cNvSpPr txBox="1"/>
          <p:nvPr/>
        </p:nvSpPr>
        <p:spPr>
          <a:xfrm>
            <a:off x="224625" y="604500"/>
            <a:ext cx="3657600" cy="6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Annual Gross Loss and Gross Gain by Transition Types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516" name="Google Shape;516;p54"/>
          <p:cNvSpPr txBox="1"/>
          <p:nvPr/>
        </p:nvSpPr>
        <p:spPr>
          <a:xfrm>
            <a:off x="4752938" y="572700"/>
            <a:ext cx="39303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Annual Gross Increase and Decrease in Number of Patches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517" name="Google Shape;517;p54"/>
          <p:cNvSpPr txBox="1"/>
          <p:nvPr/>
        </p:nvSpPr>
        <p:spPr>
          <a:xfrm>
            <a:off x="224625" y="3892750"/>
            <a:ext cx="82959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Possible impacts: Splitting, perforating and contracting of patches promotes habitat fragmentation in mangrove ecosystems, even if net loss is low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→ edge effects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→ </a:t>
            </a:r>
            <a:r>
              <a:rPr lang="en" sz="1800">
                <a:solidFill>
                  <a:schemeClr val="dk2"/>
                </a:solidFill>
              </a:rPr>
              <a:t>potential threat to ecosystem (Bryan-Brown, Dale N., et al. (2020))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18" name="Google Shape;518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1275" y="1697100"/>
            <a:ext cx="4424801" cy="2195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p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52949" y="1697098"/>
            <a:ext cx="4424783" cy="2195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Challenges and Feedback for Aiyin</a:t>
            </a:r>
            <a:endParaRPr/>
          </a:p>
        </p:txBody>
      </p:sp>
      <p:sp>
        <p:nvSpPr>
          <p:cNvPr id="525" name="Google Shape;525;p55"/>
          <p:cNvSpPr txBox="1"/>
          <p:nvPr>
            <p:ph idx="1" type="body"/>
          </p:nvPr>
        </p:nvSpPr>
        <p:spPr>
          <a:xfrm>
            <a:off x="311700" y="1152325"/>
            <a:ext cx="8520600" cy="390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r>
              <a:rPr lang="en"/>
              <a:t>. Good understanding of programming and command line required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2. Downloading the package was difficult and we were not all able to run it. We think issues are related to location of virtual environment and Python version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3</a:t>
            </a:r>
            <a:r>
              <a:rPr lang="en"/>
              <a:t>. I</a:t>
            </a:r>
            <a:r>
              <a:rPr lang="en"/>
              <a:t>ssues with NoData values: The default values for NoData did not work out of the box. We had to </a:t>
            </a:r>
            <a:r>
              <a:rPr lang="en"/>
              <a:t>reclassify</a:t>
            </a:r>
            <a:r>
              <a:rPr lang="en"/>
              <a:t> no-data to a value of 2 in order for the inputs to work correctly. This could be included in </a:t>
            </a:r>
            <a:r>
              <a:rPr lang="en"/>
              <a:t>the</a:t>
            </a:r>
            <a:r>
              <a:rPr lang="en"/>
              <a:t> documentation to make it easier for the user to understand the model.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4. Various bugs with GUI and when running the script via command-line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526" name="Google Shape;526;p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Challenges and Initial Feedback for Aiyin</a:t>
            </a:r>
            <a:endParaRPr/>
          </a:p>
        </p:txBody>
      </p:sp>
      <p:sp>
        <p:nvSpPr>
          <p:cNvPr id="532" name="Google Shape;532;p5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</a:t>
            </a:r>
            <a:r>
              <a:rPr lang="en"/>
              <a:t>. After e</a:t>
            </a:r>
            <a:r>
              <a:rPr lang="en"/>
              <a:t>xporting as a GEOTIFF file, the documentation of the package is not clear on how to visualize the data.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Each band represents a time interval. 4 time intervals = 4 bands. We individually displayed each band in a layer to recreate the output shown in the program.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We also had to remove the QGIS default transparency band to visualize results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534" name="Google Shape;534;p56"/>
          <p:cNvGrpSpPr/>
          <p:nvPr/>
        </p:nvGrpSpPr>
        <p:grpSpPr>
          <a:xfrm>
            <a:off x="386838" y="3064900"/>
            <a:ext cx="8158208" cy="1776100"/>
            <a:chOff x="530463" y="3080025"/>
            <a:chExt cx="8158208" cy="1776100"/>
          </a:xfrm>
        </p:grpSpPr>
        <p:pic>
          <p:nvPicPr>
            <p:cNvPr id="535" name="Google Shape;535;p5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30463" y="3215600"/>
              <a:ext cx="1857375" cy="15049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6" name="Google Shape;536;p56"/>
            <p:cNvPicPr preferRelativeResize="0"/>
            <p:nvPr/>
          </p:nvPicPr>
          <p:blipFill rotWithShape="1">
            <a:blip r:embed="rId4">
              <a:alphaModFix/>
            </a:blip>
            <a:srcRect b="50797" l="0" r="0" t="0"/>
            <a:stretch/>
          </p:blipFill>
          <p:spPr>
            <a:xfrm>
              <a:off x="2627700" y="3080025"/>
              <a:ext cx="1585425" cy="1776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7" name="Google Shape;537;p56"/>
            <p:cNvPicPr preferRelativeResize="0"/>
            <p:nvPr/>
          </p:nvPicPr>
          <p:blipFill rotWithShape="1">
            <a:blip r:embed="rId4">
              <a:alphaModFix/>
            </a:blip>
            <a:srcRect b="801" l="0" r="0" t="49995"/>
            <a:stretch/>
          </p:blipFill>
          <p:spPr>
            <a:xfrm>
              <a:off x="4192525" y="3080025"/>
              <a:ext cx="1585425" cy="1776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8" name="Google Shape;538;p5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034300" y="3080025"/>
              <a:ext cx="2654370" cy="17761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Remaining Improvements to DynamicPATCH</a:t>
            </a:r>
            <a:endParaRPr/>
          </a:p>
        </p:txBody>
      </p:sp>
      <p:sp>
        <p:nvSpPr>
          <p:cNvPr id="544" name="Google Shape;544;p5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We recommend that Aiyin adds an argument that enables the user to scale the output graphs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When using the GUI, the 4 and 8 connectivity option does not make a difference. The program defaults to 8 connectivity.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Trying to export the maps using the command-line argument “</a:t>
            </a:r>
            <a:r>
              <a:rPr b="1" lang="en"/>
              <a:t>export = true” </a:t>
            </a:r>
            <a:r>
              <a:rPr lang="en"/>
              <a:t>as a .geotiff doesn’t work and the graphs do not display</a:t>
            </a:r>
            <a:endParaRPr/>
          </a:p>
        </p:txBody>
      </p:sp>
      <p:sp>
        <p:nvSpPr>
          <p:cNvPr id="545" name="Google Shape;545;p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551" name="Google Shape;551;p5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ln cap="flat" cmpd="sng" w="9525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Blue Forests. (n.d.). </a:t>
            </a:r>
            <a:r>
              <a:rPr i="1" lang="en" sz="1400"/>
              <a:t>Our approach.</a:t>
            </a:r>
            <a:r>
              <a:rPr lang="en" sz="1400"/>
              <a:t> Blue Forests. Retrieved November 17, 2024, from https://blue-forests.org/en/about-us/our-approach/</a:t>
            </a:r>
            <a:endParaRPr sz="14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Bryan-Brown, D. N., Connolly, R. M., Richards, D. R., Adame, F., Friess, D. A., &amp; Brown, C. J. (2020). Global trends in mangrove forest fragmentation. Scientific reports, 10(1), 7117</a:t>
            </a:r>
            <a:r>
              <a:rPr lang="en" sz="1400">
                <a:solidFill>
                  <a:srgbClr val="222222"/>
                </a:solidFill>
                <a:highlight>
                  <a:srgbClr val="FFFFFF"/>
                </a:highlight>
              </a:rPr>
              <a:t>.</a:t>
            </a:r>
            <a:endParaRPr sz="14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00"/>
              <a:buChar char="●"/>
            </a:pPr>
            <a:r>
              <a:rPr lang="en" sz="1400"/>
              <a:t>Zhang, A. (2020, July 6). DynamicPATCH (Version 1.0) [Software]. GitHub. </a:t>
            </a:r>
            <a:r>
              <a:rPr lang="en" sz="1400" u="sng">
                <a:solidFill>
                  <a:schemeClr val="hlink"/>
                </a:solidFill>
                <a:hlinkClick r:id="rId3"/>
              </a:rPr>
              <a:t>https://github.com/zay1996/DynamicPATCH</a:t>
            </a:r>
            <a:endParaRPr sz="14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Zhang, A. (2024). Novel methods to characterize spatially-explicit patch dynamics on a landscape [Slideshow]. 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/>
          </a:p>
        </p:txBody>
      </p:sp>
      <p:sp>
        <p:nvSpPr>
          <p:cNvPr id="552" name="Google Shape;552;p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7" name="Google Shape;87;p17"/>
          <p:cNvPicPr preferRelativeResize="0"/>
          <p:nvPr/>
        </p:nvPicPr>
        <p:blipFill rotWithShape="1">
          <a:blip r:embed="rId3">
            <a:alphaModFix/>
          </a:blip>
          <a:srcRect b="13194" l="0" r="0" t="0"/>
          <a:stretch/>
        </p:blipFill>
        <p:spPr>
          <a:xfrm>
            <a:off x="3984975" y="0"/>
            <a:ext cx="3121701" cy="4464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6000" y="492575"/>
            <a:ext cx="3432049" cy="20830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9" name="Google Shape;89;p17"/>
          <p:cNvCxnSpPr/>
          <p:nvPr/>
        </p:nvCxnSpPr>
        <p:spPr>
          <a:xfrm flipH="1" rot="10800000">
            <a:off x="1835725" y="423200"/>
            <a:ext cx="2245500" cy="11316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0" name="Google Shape;90;p17"/>
          <p:cNvCxnSpPr/>
          <p:nvPr/>
        </p:nvCxnSpPr>
        <p:spPr>
          <a:xfrm>
            <a:off x="1843550" y="1638700"/>
            <a:ext cx="2258400" cy="27501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1" name="Google Shape;91;p17"/>
          <p:cNvSpPr txBox="1"/>
          <p:nvPr/>
        </p:nvSpPr>
        <p:spPr>
          <a:xfrm>
            <a:off x="280700" y="2756250"/>
            <a:ext cx="2788500" cy="20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Land Cover data for Muna Island for the years 1999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2014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2018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2020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2022</a:t>
            </a:r>
            <a:endParaRPr sz="1800">
              <a:solidFill>
                <a:schemeClr val="dk2"/>
              </a:solidFill>
            </a:endParaRPr>
          </a:p>
        </p:txBody>
      </p:sp>
      <p:cxnSp>
        <p:nvCxnSpPr>
          <p:cNvPr id="92" name="Google Shape;92;p17"/>
          <p:cNvCxnSpPr/>
          <p:nvPr/>
        </p:nvCxnSpPr>
        <p:spPr>
          <a:xfrm rot="10800000">
            <a:off x="950650" y="3548925"/>
            <a:ext cx="445200" cy="36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93" name="Google Shape;93;p17"/>
          <p:cNvPicPr preferRelativeResize="0"/>
          <p:nvPr/>
        </p:nvPicPr>
        <p:blipFill rotWithShape="1">
          <a:blip r:embed="rId3">
            <a:alphaModFix/>
          </a:blip>
          <a:srcRect b="2157" l="2545" r="76874" t="86707"/>
          <a:stretch/>
        </p:blipFill>
        <p:spPr>
          <a:xfrm>
            <a:off x="7106675" y="2927600"/>
            <a:ext cx="1639200" cy="14612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9" name="Google Shape;99;p18"/>
          <p:cNvPicPr preferRelativeResize="0"/>
          <p:nvPr/>
        </p:nvPicPr>
        <p:blipFill rotWithShape="1">
          <a:blip r:embed="rId3">
            <a:alphaModFix/>
          </a:blip>
          <a:srcRect b="14675" l="0" r="0" t="0"/>
          <a:stretch/>
        </p:blipFill>
        <p:spPr>
          <a:xfrm>
            <a:off x="3984975" y="0"/>
            <a:ext cx="3121701" cy="43888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6000" y="492575"/>
            <a:ext cx="3432049" cy="20830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1" name="Google Shape;101;p18"/>
          <p:cNvCxnSpPr/>
          <p:nvPr/>
        </p:nvCxnSpPr>
        <p:spPr>
          <a:xfrm flipH="1" rot="10800000">
            <a:off x="1835725" y="423200"/>
            <a:ext cx="2245500" cy="11316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2" name="Google Shape;102;p18"/>
          <p:cNvCxnSpPr/>
          <p:nvPr/>
        </p:nvCxnSpPr>
        <p:spPr>
          <a:xfrm>
            <a:off x="1843550" y="1638700"/>
            <a:ext cx="2258400" cy="27501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3" name="Google Shape;103;p18"/>
          <p:cNvSpPr txBox="1"/>
          <p:nvPr/>
        </p:nvSpPr>
        <p:spPr>
          <a:xfrm>
            <a:off x="280700" y="2756250"/>
            <a:ext cx="2788500" cy="20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Land Cover data for Muna Island for the years 1999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2014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2018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2020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2022</a:t>
            </a:r>
            <a:endParaRPr sz="1800">
              <a:solidFill>
                <a:schemeClr val="dk2"/>
              </a:solidFill>
            </a:endParaRPr>
          </a:p>
        </p:txBody>
      </p:sp>
      <p:cxnSp>
        <p:nvCxnSpPr>
          <p:cNvPr id="104" name="Google Shape;104;p18"/>
          <p:cNvCxnSpPr/>
          <p:nvPr/>
        </p:nvCxnSpPr>
        <p:spPr>
          <a:xfrm rot="10800000">
            <a:off x="936850" y="3811200"/>
            <a:ext cx="445200" cy="36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05" name="Google Shape;105;p18"/>
          <p:cNvPicPr preferRelativeResize="0"/>
          <p:nvPr/>
        </p:nvPicPr>
        <p:blipFill rotWithShape="1">
          <a:blip r:embed="rId5">
            <a:alphaModFix/>
          </a:blip>
          <a:srcRect b="2157" l="2545" r="76874" t="86707"/>
          <a:stretch/>
        </p:blipFill>
        <p:spPr>
          <a:xfrm>
            <a:off x="7106675" y="2927600"/>
            <a:ext cx="1639200" cy="14612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1" name="Google Shape;111;p19"/>
          <p:cNvPicPr preferRelativeResize="0"/>
          <p:nvPr/>
        </p:nvPicPr>
        <p:blipFill rotWithShape="1">
          <a:blip r:embed="rId3">
            <a:alphaModFix/>
          </a:blip>
          <a:srcRect b="14675" l="0" r="0" t="0"/>
          <a:stretch/>
        </p:blipFill>
        <p:spPr>
          <a:xfrm>
            <a:off x="3984975" y="0"/>
            <a:ext cx="3121701" cy="43888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6000" y="492575"/>
            <a:ext cx="3432049" cy="20830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3" name="Google Shape;113;p19"/>
          <p:cNvCxnSpPr/>
          <p:nvPr/>
        </p:nvCxnSpPr>
        <p:spPr>
          <a:xfrm flipH="1" rot="10800000">
            <a:off x="1835725" y="423200"/>
            <a:ext cx="2245500" cy="11316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4" name="Google Shape;114;p19"/>
          <p:cNvCxnSpPr/>
          <p:nvPr/>
        </p:nvCxnSpPr>
        <p:spPr>
          <a:xfrm>
            <a:off x="1843550" y="1638700"/>
            <a:ext cx="2258400" cy="27501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5" name="Google Shape;115;p19"/>
          <p:cNvSpPr txBox="1"/>
          <p:nvPr/>
        </p:nvSpPr>
        <p:spPr>
          <a:xfrm>
            <a:off x="280700" y="2756250"/>
            <a:ext cx="2788500" cy="20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Land Cover data for Muna Island for the years 1999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2014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2018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2020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2022</a:t>
            </a:r>
            <a:endParaRPr sz="1800">
              <a:solidFill>
                <a:schemeClr val="dk2"/>
              </a:solidFill>
            </a:endParaRPr>
          </a:p>
        </p:txBody>
      </p:sp>
      <p:cxnSp>
        <p:nvCxnSpPr>
          <p:cNvPr id="116" name="Google Shape;116;p19"/>
          <p:cNvCxnSpPr/>
          <p:nvPr/>
        </p:nvCxnSpPr>
        <p:spPr>
          <a:xfrm rot="10800000">
            <a:off x="950650" y="4087300"/>
            <a:ext cx="445200" cy="36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17" name="Google Shape;117;p19"/>
          <p:cNvPicPr preferRelativeResize="0"/>
          <p:nvPr/>
        </p:nvPicPr>
        <p:blipFill rotWithShape="1">
          <a:blip r:embed="rId5">
            <a:alphaModFix/>
          </a:blip>
          <a:srcRect b="2157" l="2545" r="76874" t="86707"/>
          <a:stretch/>
        </p:blipFill>
        <p:spPr>
          <a:xfrm>
            <a:off x="7106675" y="2927600"/>
            <a:ext cx="1639200" cy="14612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3" name="Google Shape;123;p20"/>
          <p:cNvPicPr preferRelativeResize="0"/>
          <p:nvPr/>
        </p:nvPicPr>
        <p:blipFill rotWithShape="1">
          <a:blip r:embed="rId3">
            <a:alphaModFix/>
          </a:blip>
          <a:srcRect b="14675" l="0" r="0" t="0"/>
          <a:stretch/>
        </p:blipFill>
        <p:spPr>
          <a:xfrm>
            <a:off x="3984975" y="0"/>
            <a:ext cx="3121701" cy="43888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6000" y="492575"/>
            <a:ext cx="3432049" cy="20830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5" name="Google Shape;125;p20"/>
          <p:cNvCxnSpPr/>
          <p:nvPr/>
        </p:nvCxnSpPr>
        <p:spPr>
          <a:xfrm flipH="1" rot="10800000">
            <a:off x="1835725" y="423200"/>
            <a:ext cx="2245500" cy="11316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6" name="Google Shape;126;p20"/>
          <p:cNvCxnSpPr/>
          <p:nvPr/>
        </p:nvCxnSpPr>
        <p:spPr>
          <a:xfrm>
            <a:off x="1843550" y="1638700"/>
            <a:ext cx="2258400" cy="27501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7" name="Google Shape;127;p20"/>
          <p:cNvSpPr txBox="1"/>
          <p:nvPr/>
        </p:nvSpPr>
        <p:spPr>
          <a:xfrm>
            <a:off x="280700" y="2756250"/>
            <a:ext cx="2788500" cy="20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Land Cover data for Muna Island for the years 1999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2014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2018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2020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2022</a:t>
            </a:r>
            <a:endParaRPr sz="1800">
              <a:solidFill>
                <a:schemeClr val="dk2"/>
              </a:solidFill>
            </a:endParaRPr>
          </a:p>
        </p:txBody>
      </p:sp>
      <p:cxnSp>
        <p:nvCxnSpPr>
          <p:cNvPr id="128" name="Google Shape;128;p20"/>
          <p:cNvCxnSpPr/>
          <p:nvPr/>
        </p:nvCxnSpPr>
        <p:spPr>
          <a:xfrm rot="10800000">
            <a:off x="936825" y="4358350"/>
            <a:ext cx="445200" cy="36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29" name="Google Shape;129;p20"/>
          <p:cNvPicPr preferRelativeResize="0"/>
          <p:nvPr/>
        </p:nvPicPr>
        <p:blipFill rotWithShape="1">
          <a:blip r:embed="rId5">
            <a:alphaModFix/>
          </a:blip>
          <a:srcRect b="2157" l="2545" r="76874" t="86707"/>
          <a:stretch/>
        </p:blipFill>
        <p:spPr>
          <a:xfrm>
            <a:off x="7106675" y="2927600"/>
            <a:ext cx="1639200" cy="14612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5" name="Google Shape;135;p21"/>
          <p:cNvPicPr preferRelativeResize="0"/>
          <p:nvPr/>
        </p:nvPicPr>
        <p:blipFill rotWithShape="1">
          <a:blip r:embed="rId3">
            <a:alphaModFix/>
          </a:blip>
          <a:srcRect b="14675" l="0" r="0" t="0"/>
          <a:stretch/>
        </p:blipFill>
        <p:spPr>
          <a:xfrm>
            <a:off x="3984975" y="0"/>
            <a:ext cx="3121701" cy="43888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6000" y="492575"/>
            <a:ext cx="3432049" cy="20830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7" name="Google Shape;137;p21"/>
          <p:cNvCxnSpPr/>
          <p:nvPr/>
        </p:nvCxnSpPr>
        <p:spPr>
          <a:xfrm flipH="1" rot="10800000">
            <a:off x="1835725" y="423200"/>
            <a:ext cx="2245500" cy="11316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8" name="Google Shape;138;p21"/>
          <p:cNvCxnSpPr/>
          <p:nvPr/>
        </p:nvCxnSpPr>
        <p:spPr>
          <a:xfrm>
            <a:off x="1843550" y="1638700"/>
            <a:ext cx="2258400" cy="27501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9" name="Google Shape;139;p21"/>
          <p:cNvSpPr txBox="1"/>
          <p:nvPr/>
        </p:nvSpPr>
        <p:spPr>
          <a:xfrm>
            <a:off x="280700" y="2756250"/>
            <a:ext cx="2788500" cy="20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Land Cover data for Muna Island for the years 1999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2014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2018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2020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2022</a:t>
            </a:r>
            <a:endParaRPr sz="1800">
              <a:solidFill>
                <a:schemeClr val="dk2"/>
              </a:solidFill>
            </a:endParaRPr>
          </a:p>
        </p:txBody>
      </p:sp>
      <p:cxnSp>
        <p:nvCxnSpPr>
          <p:cNvPr id="140" name="Google Shape;140;p21"/>
          <p:cNvCxnSpPr/>
          <p:nvPr/>
        </p:nvCxnSpPr>
        <p:spPr>
          <a:xfrm rot="10800000">
            <a:off x="927875" y="4626525"/>
            <a:ext cx="445200" cy="36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41" name="Google Shape;141;p21"/>
          <p:cNvPicPr preferRelativeResize="0"/>
          <p:nvPr/>
        </p:nvPicPr>
        <p:blipFill rotWithShape="1">
          <a:blip r:embed="rId5">
            <a:alphaModFix/>
          </a:blip>
          <a:srcRect b="2157" l="2545" r="76874" t="86707"/>
          <a:stretch/>
        </p:blipFill>
        <p:spPr>
          <a:xfrm>
            <a:off x="7106675" y="2927600"/>
            <a:ext cx="1639200" cy="14612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